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9" r:id="rId2"/>
  </p:sldMasterIdLst>
  <p:notesMasterIdLst>
    <p:notesMasterId r:id="rId38"/>
  </p:notesMasterIdLst>
  <p:sldIdLst>
    <p:sldId id="257" r:id="rId3"/>
    <p:sldId id="533" r:id="rId4"/>
    <p:sldId id="502" r:id="rId5"/>
    <p:sldId id="503" r:id="rId6"/>
    <p:sldId id="515" r:id="rId7"/>
    <p:sldId id="504" r:id="rId8"/>
    <p:sldId id="505" r:id="rId9"/>
    <p:sldId id="506" r:id="rId10"/>
    <p:sldId id="516" r:id="rId11"/>
    <p:sldId id="507" r:id="rId12"/>
    <p:sldId id="510" r:id="rId13"/>
    <p:sldId id="509" r:id="rId14"/>
    <p:sldId id="511" r:id="rId15"/>
    <p:sldId id="508" r:id="rId16"/>
    <p:sldId id="534" r:id="rId17"/>
    <p:sldId id="517" r:id="rId18"/>
    <p:sldId id="512" r:id="rId19"/>
    <p:sldId id="518" r:id="rId20"/>
    <p:sldId id="519" r:id="rId21"/>
    <p:sldId id="514" r:id="rId22"/>
    <p:sldId id="513" r:id="rId23"/>
    <p:sldId id="520" r:id="rId24"/>
    <p:sldId id="521" r:id="rId25"/>
    <p:sldId id="525" r:id="rId26"/>
    <p:sldId id="526" r:id="rId27"/>
    <p:sldId id="527" r:id="rId28"/>
    <p:sldId id="524" r:id="rId29"/>
    <p:sldId id="530" r:id="rId30"/>
    <p:sldId id="522" r:id="rId31"/>
    <p:sldId id="531" r:id="rId32"/>
    <p:sldId id="523" r:id="rId33"/>
    <p:sldId id="528" r:id="rId34"/>
    <p:sldId id="529" r:id="rId35"/>
    <p:sldId id="535" r:id="rId36"/>
    <p:sldId id="53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Roboto Light" panose="02000000000000000000" pitchFamily="2" charset="0"/>
      <p:regular r:id="rId49"/>
      <p:italic r:id="rId50"/>
    </p:embeddedFont>
    <p:embeddedFont>
      <p:font typeface="Tahoma" panose="020B0604030504040204" pitchFamily="34" charset="0"/>
      <p:regular r:id="rId51"/>
      <p:bold r:id="rId52"/>
    </p:embeddedFont>
    <p:embeddedFont>
      <p:font typeface="Wingdings 3" panose="05040102010807070707" pitchFamily="18" charset="2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G8Kt6MvE7w2Azyp763XINw==" hashData="8XXJIWoStZ0fxmhFt0LOZNXCytq3DsHljsTfF+7YU9IRWxU7IVDS2xn5N1mLpknVPwGpc/UdWF2PdT82ZqCZR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AA"/>
    <a:srgbClr val="CC99FF"/>
    <a:srgbClr val="9900CC"/>
    <a:srgbClr val="673BBA"/>
    <a:srgbClr val="D1C7E8"/>
    <a:srgbClr val="660066"/>
    <a:srgbClr val="301B9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85278" autoAdjust="0"/>
  </p:normalViewPr>
  <p:slideViewPr>
    <p:cSldViewPr snapToGrid="0">
      <p:cViewPr varScale="1">
        <p:scale>
          <a:sx n="87" d="100"/>
          <a:sy n="87" d="100"/>
        </p:scale>
        <p:origin x="3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D5C-BBB7-442B-9FE3-67975314FB4E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2C50-E38C-4E3C-99D8-386543A5BA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8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7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Swati.sharma@darshan.ac.in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(O) 9727747317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Computer Engineering Department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Swati R Sharma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/>
              <a:t>Mobile Computing and Wireless Communication </a:t>
            </a:r>
            <a:r>
              <a:rPr lang="en-IN" b="1" dirty="0">
                <a:ea typeface="Roboto Mono Thin" pitchFamily="2" charset="0"/>
              </a:rPr>
              <a:t>(MCWC)</a:t>
            </a:r>
          </a:p>
          <a:p>
            <a:r>
              <a:rPr lang="en-IN" b="1" dirty="0">
                <a:ea typeface="Roboto Mono Thin" pitchFamily="2" charset="0"/>
              </a:rPr>
              <a:t>GTU #</a:t>
            </a:r>
            <a:r>
              <a:rPr lang="en-IN" dirty="0">
                <a:ea typeface="Roboto Mono Thin" pitchFamily="2" charset="0"/>
              </a:rPr>
              <a:t> </a:t>
            </a:r>
            <a:r>
              <a:rPr lang="en-IN" b="1" dirty="0">
                <a:ea typeface="Roboto Mono Thin" pitchFamily="2" charset="0"/>
              </a:rPr>
              <a:t>2170710</a:t>
            </a:r>
            <a:r>
              <a:rPr lang="en-IN" b="1" dirty="0"/>
              <a:t> 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177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300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45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56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6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67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80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296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402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917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06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Swati.sharma@darshan.ac.in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(O) 9727747317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Computer Engineering Department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Swati R Sharma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/>
              <a:t>Mobile Computing and Wireless Communication </a:t>
            </a:r>
            <a:r>
              <a:rPr lang="en-IN" b="1" dirty="0">
                <a:ea typeface="Roboto Mono Thin" pitchFamily="2" charset="0"/>
              </a:rPr>
              <a:t>(MCWC)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19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9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2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Multiple access in Wireless System 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71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11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3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974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32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Unit-3:</a:t>
            </a:r>
            <a:br>
              <a:rPr lang="en-IN" dirty="0"/>
            </a:br>
            <a:r>
              <a:rPr lang="en-IN" sz="4400" dirty="0"/>
              <a:t>Multiple access in Wireless System 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swati.sharma@darshan.ac.in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(O)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Swati R Sharma</a:t>
            </a:r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705581" y="37795"/>
            <a:ext cx="4646358" cy="73465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Mobile Computing Wireless Communication</a:t>
            </a:r>
          </a:p>
          <a:p>
            <a:r>
              <a:rPr lang="en-US" b="1" dirty="0">
                <a:latin typeface="+mj-lt"/>
              </a:rPr>
              <a:t>(MCWC)</a:t>
            </a:r>
          </a:p>
          <a:p>
            <a:r>
              <a:rPr lang="en-US" b="1" dirty="0">
                <a:latin typeface="+mj-lt"/>
              </a:rPr>
              <a:t>GTU # 2170710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078" y="3505855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12121">
                    <a:lumMod val="90000"/>
                    <a:lumOff val="1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PART-3 : Wi-MAX and Mobile IP</a:t>
            </a:r>
          </a:p>
        </p:txBody>
      </p:sp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WiMAX and IEEE 802.16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559906" cy="5590565"/>
          </a:xfrm>
        </p:spPr>
        <p:txBody>
          <a:bodyPr/>
          <a:lstStyle/>
          <a:p>
            <a:r>
              <a:rPr lang="en-US" dirty="0"/>
              <a:t>Wireless Broadband known as Wireless Metropolitan Area Network (</a:t>
            </a:r>
            <a:r>
              <a:rPr lang="en-US" dirty="0">
                <a:solidFill>
                  <a:srgbClr val="5430AA"/>
                </a:solidFill>
              </a:rPr>
              <a:t>Wireless MAN</a:t>
            </a:r>
            <a:r>
              <a:rPr lang="en-US" dirty="0"/>
              <a:t>) / Wireless Interoperability Microwave Access (</a:t>
            </a:r>
            <a:r>
              <a:rPr lang="en-US" dirty="0">
                <a:solidFill>
                  <a:srgbClr val="5430AA"/>
                </a:solidFill>
              </a:rPr>
              <a:t>WiMAX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5430AA"/>
                </a:solidFill>
              </a:rPr>
              <a:t>IEEE 802.16 </a:t>
            </a:r>
            <a:r>
              <a:rPr lang="en-US" dirty="0"/>
              <a:t>standard released in </a:t>
            </a:r>
            <a:r>
              <a:rPr lang="en-US" dirty="0">
                <a:solidFill>
                  <a:srgbClr val="5430AA"/>
                </a:solidFill>
              </a:rPr>
              <a:t>April 2002</a:t>
            </a:r>
            <a:r>
              <a:rPr lang="en-US" dirty="0"/>
              <a:t>.</a:t>
            </a:r>
          </a:p>
          <a:p>
            <a:r>
              <a:rPr lang="en-US" dirty="0"/>
              <a:t>It offers an alternative to </a:t>
            </a:r>
            <a:r>
              <a:rPr lang="en-US" dirty="0">
                <a:solidFill>
                  <a:srgbClr val="5430AA"/>
                </a:solidFill>
              </a:rPr>
              <a:t>high bandwidth </a:t>
            </a:r>
            <a:r>
              <a:rPr lang="en-US" dirty="0"/>
              <a:t>wired access networks like fiber optic, cable modems and DSL.</a:t>
            </a:r>
          </a:p>
          <a:p>
            <a:r>
              <a:rPr lang="en-US" dirty="0"/>
              <a:t>It provides network access to buildings through </a:t>
            </a:r>
            <a:r>
              <a:rPr lang="en-US" dirty="0">
                <a:solidFill>
                  <a:srgbClr val="5430AA"/>
                </a:solidFill>
              </a:rPr>
              <a:t>exterior antennas </a:t>
            </a:r>
            <a:r>
              <a:rPr lang="en-US" dirty="0"/>
              <a:t>communicating with radio base stations.</a:t>
            </a:r>
          </a:p>
          <a:p>
            <a:r>
              <a:rPr lang="en-US" dirty="0"/>
              <a:t>Networks can be created in just weeks by </a:t>
            </a:r>
            <a:r>
              <a:rPr lang="en-US" dirty="0">
                <a:solidFill>
                  <a:srgbClr val="5430AA"/>
                </a:solidFill>
              </a:rPr>
              <a:t>deploying</a:t>
            </a:r>
            <a:r>
              <a:rPr lang="en-US" dirty="0"/>
              <a:t> a small number of base stations on buildings or poles to create high capacity wireless access systems.</a:t>
            </a:r>
          </a:p>
          <a:p>
            <a:endParaRPr lang="en-IN" dirty="0"/>
          </a:p>
        </p:txBody>
      </p:sp>
      <p:pic>
        <p:nvPicPr>
          <p:cNvPr id="4098" name="Picture 2" descr="Internet GIF - Find on GIF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6" y="1110187"/>
            <a:ext cx="5176969" cy="388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Standards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803240"/>
              </p:ext>
            </p:extLst>
          </p:nvPr>
        </p:nvGraphicFramePr>
        <p:xfrm>
          <a:off x="349478" y="921656"/>
          <a:ext cx="8533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IEEE 802.11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Wireless LAN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15863"/>
              </p:ext>
            </p:extLst>
          </p:nvPr>
        </p:nvGraphicFramePr>
        <p:xfrm>
          <a:off x="349478" y="1292496"/>
          <a:ext cx="8533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IEEE 802.15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Wireless Personal Area Network(WPAN)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607232"/>
              </p:ext>
            </p:extLst>
          </p:nvPr>
        </p:nvGraphicFramePr>
        <p:xfrm>
          <a:off x="349478" y="1663336"/>
          <a:ext cx="8533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IEEE 802.16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Broadband Wireless Access (BBWA)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738311"/>
              </p:ext>
            </p:extLst>
          </p:nvPr>
        </p:nvGraphicFramePr>
        <p:xfrm>
          <a:off x="349478" y="2034176"/>
          <a:ext cx="8533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IEEE 802.20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Mobile Broadband Wireless Access (MBWA)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65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Sub-standards of IEEE 802.16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IEEE 802.16.1 </a:t>
            </a:r>
            <a:r>
              <a:rPr lang="en-US" dirty="0"/>
              <a:t>- Air interface for 10 to 66 GHz</a:t>
            </a:r>
          </a:p>
          <a:p>
            <a:r>
              <a:rPr lang="en-US" b="1" dirty="0"/>
              <a:t>IEEE 802.16.2 </a:t>
            </a:r>
            <a:r>
              <a:rPr lang="en-US" dirty="0"/>
              <a:t>- Coexistence of broadband wireless access systems</a:t>
            </a:r>
          </a:p>
          <a:p>
            <a:r>
              <a:rPr lang="en-US" b="1" dirty="0"/>
              <a:t>IEEE 802.16.3 </a:t>
            </a:r>
            <a:r>
              <a:rPr lang="en-US" dirty="0"/>
              <a:t>- Air interface for licensed frequencies, 2 to 11 GHz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16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802.16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904740" cy="5590565"/>
          </a:xfrm>
        </p:spPr>
        <p:txBody>
          <a:bodyPr/>
          <a:lstStyle/>
          <a:p>
            <a:r>
              <a:rPr lang="en-IN" dirty="0"/>
              <a:t>The 802.16a standard for </a:t>
            </a:r>
            <a:r>
              <a:rPr lang="en-IN" dirty="0">
                <a:solidFill>
                  <a:srgbClr val="5430AA"/>
                </a:solidFill>
              </a:rPr>
              <a:t>2-11 GHz </a:t>
            </a:r>
            <a:r>
              <a:rPr lang="en-IN" dirty="0"/>
              <a:t>is a wireless metropolitan area network (</a:t>
            </a:r>
            <a:r>
              <a:rPr lang="en-IN" dirty="0">
                <a:solidFill>
                  <a:srgbClr val="5430AA"/>
                </a:solidFill>
              </a:rPr>
              <a:t>MAN</a:t>
            </a:r>
            <a:r>
              <a:rPr lang="en-IN" dirty="0"/>
              <a:t>) technology that will provide broadband wireless connectivity to </a:t>
            </a:r>
          </a:p>
          <a:p>
            <a:pPr lvl="1"/>
            <a:r>
              <a:rPr lang="en-IN" dirty="0"/>
              <a:t>Fixed</a:t>
            </a:r>
          </a:p>
          <a:p>
            <a:pPr lvl="1"/>
            <a:r>
              <a:rPr lang="en-IN" dirty="0"/>
              <a:t>Portable </a:t>
            </a:r>
          </a:p>
          <a:p>
            <a:pPr lvl="1"/>
            <a:r>
              <a:rPr lang="en-IN" dirty="0"/>
              <a:t>Nomadic devices (portable electronic </a:t>
            </a:r>
            <a:r>
              <a:rPr lang="en-IN" b="1" dirty="0"/>
              <a:t>devices</a:t>
            </a:r>
            <a:r>
              <a:rPr lang="en-IN" dirty="0"/>
              <a:t> for information, entertainment, or communication that can be used outside of the vehicle and inside the vehicle)</a:t>
            </a:r>
          </a:p>
          <a:p>
            <a:r>
              <a:rPr lang="en-IN" dirty="0"/>
              <a:t>It can be used to connect </a:t>
            </a:r>
            <a:r>
              <a:rPr lang="en-IN" dirty="0">
                <a:solidFill>
                  <a:srgbClr val="5430AA"/>
                </a:solidFill>
              </a:rPr>
              <a:t>802.11 hot spots </a:t>
            </a:r>
            <a:r>
              <a:rPr lang="en-IN" dirty="0"/>
              <a:t>to the Internet, provide campus connectivity, and provide a wireless alternative to cable and </a:t>
            </a:r>
            <a:r>
              <a:rPr lang="en-IN" dirty="0">
                <a:solidFill>
                  <a:srgbClr val="5430AA"/>
                </a:solidFill>
              </a:rPr>
              <a:t>DSL</a:t>
            </a:r>
            <a:r>
              <a:rPr lang="en-IN" dirty="0"/>
              <a:t> for last mile broadband access.</a:t>
            </a:r>
          </a:p>
        </p:txBody>
      </p:sp>
      <p:pic>
        <p:nvPicPr>
          <p:cNvPr id="6146" name="Picture 2" descr="NTU Confidential Progress Report of a --- OFDM mode Advisor : Tzi-Dar  Chiueh Student : Sang-Jung Yang Date : October 6 th, ppt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21743" r="8209" b="8416"/>
          <a:stretch/>
        </p:blipFill>
        <p:spPr bwMode="auto">
          <a:xfrm>
            <a:off x="6398778" y="1088573"/>
            <a:ext cx="5575508" cy="349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of </a:t>
            </a:r>
            <a:r>
              <a:rPr lang="en-US" dirty="0" err="1"/>
              <a:t>WiMax</a:t>
            </a:r>
            <a:r>
              <a:rPr lang="en-US" dirty="0"/>
              <a:t> – IEEE 802.16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CCCB0E-19D6-D548-9812-F46BC43B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83" y="3269619"/>
            <a:ext cx="1595536" cy="10083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BEB68D-E178-7C4A-9985-35EC3F26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24" y="5024232"/>
            <a:ext cx="1306500" cy="1306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53527E-6C7F-3F41-8856-118930678EDD}"/>
              </a:ext>
            </a:extLst>
          </p:cNvPr>
          <p:cNvSpPr txBox="1"/>
          <p:nvPr/>
        </p:nvSpPr>
        <p:spPr>
          <a:xfrm>
            <a:off x="1627415" y="92468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IEEE 802.16 standards define how wireless traffic will move between subscribers and core networks.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8632E-B9CC-4A4A-ABA3-3B7C0213B252}"/>
              </a:ext>
            </a:extLst>
          </p:cNvPr>
          <p:cNvSpPr txBox="1"/>
          <p:nvPr/>
        </p:nvSpPr>
        <p:spPr>
          <a:xfrm>
            <a:off x="1545071" y="1395325"/>
            <a:ext cx="2871401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/>
              <a:t>A subscriber sends wireless traffic at speeds ranging from 2M to 155M bits/sec from a fixed antenna on a building.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76E56-D90E-AE4D-B246-E8AD0862D556}"/>
              </a:ext>
            </a:extLst>
          </p:cNvPr>
          <p:cNvSpPr txBox="1"/>
          <p:nvPr/>
        </p:nvSpPr>
        <p:spPr>
          <a:xfrm>
            <a:off x="2019058" y="4244895"/>
            <a:ext cx="128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Residential subscriber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0A41A-7090-FF41-BD15-150FAB27A2B9}"/>
              </a:ext>
            </a:extLst>
          </p:cNvPr>
          <p:cNvSpPr txBox="1"/>
          <p:nvPr/>
        </p:nvSpPr>
        <p:spPr>
          <a:xfrm>
            <a:off x="4518699" y="4492833"/>
            <a:ext cx="13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Station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34197-4AB1-7B45-9E00-962C6DF6B435}"/>
              </a:ext>
            </a:extLst>
          </p:cNvPr>
          <p:cNvSpPr txBox="1"/>
          <p:nvPr/>
        </p:nvSpPr>
        <p:spPr>
          <a:xfrm>
            <a:off x="8351894" y="302277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Switching Center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22EC47-2DA6-7146-9E93-7059316F6098}"/>
              </a:ext>
            </a:extLst>
          </p:cNvPr>
          <p:cNvSpPr txBox="1"/>
          <p:nvPr/>
        </p:nvSpPr>
        <p:spPr>
          <a:xfrm>
            <a:off x="5792699" y="2756955"/>
            <a:ext cx="2951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Wireless or wired link using 802.16 protocol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D83F4-C46B-9244-9030-729A74C18724}"/>
              </a:ext>
            </a:extLst>
          </p:cNvPr>
          <p:cNvSpPr txBox="1"/>
          <p:nvPr/>
        </p:nvSpPr>
        <p:spPr>
          <a:xfrm>
            <a:off x="5396526" y="1346282"/>
            <a:ext cx="395691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sz="1600" dirty="0"/>
              <a:t>The base station receives transmissions from multiple sites and sends traffic over wireless or wired links to a switching center using 802.16 protocol.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82E373-123E-8F49-95CD-C572A0085E68}"/>
              </a:ext>
            </a:extLst>
          </p:cNvPr>
          <p:cNvSpPr txBox="1"/>
          <p:nvPr/>
        </p:nvSpPr>
        <p:spPr>
          <a:xfrm>
            <a:off x="6085115" y="5185956"/>
            <a:ext cx="3429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sz="1600" dirty="0"/>
              <a:t>The switching center sends traffic to an ISP or public switched telephone network.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2DD701-4FD5-AB45-9DFE-97E48F2A5573}"/>
              </a:ext>
            </a:extLst>
          </p:cNvPr>
          <p:cNvCxnSpPr>
            <a:cxnSpLocks/>
          </p:cNvCxnSpPr>
          <p:nvPr/>
        </p:nvCxnSpPr>
        <p:spPr>
          <a:xfrm>
            <a:off x="5818073" y="2761343"/>
            <a:ext cx="29574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83D51E-D253-A74A-B92E-01CFE636ABF2}"/>
              </a:ext>
            </a:extLst>
          </p:cNvPr>
          <p:cNvCxnSpPr>
            <a:cxnSpLocks/>
          </p:cNvCxnSpPr>
          <p:nvPr/>
        </p:nvCxnSpPr>
        <p:spPr>
          <a:xfrm flipV="1">
            <a:off x="9353441" y="3032001"/>
            <a:ext cx="0" cy="13311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077F46C1-3265-D443-A931-54AE0D68E9DB}"/>
              </a:ext>
            </a:extLst>
          </p:cNvPr>
          <p:cNvSpPr/>
          <p:nvPr/>
        </p:nvSpPr>
        <p:spPr>
          <a:xfrm>
            <a:off x="8775534" y="4302665"/>
            <a:ext cx="1219200" cy="803726"/>
          </a:xfrm>
          <a:prstGeom prst="clou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ISP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6BFC2887-7504-BB4D-A09D-BF6F02FC395B}"/>
              </a:ext>
            </a:extLst>
          </p:cNvPr>
          <p:cNvSpPr/>
          <p:nvPr/>
        </p:nvSpPr>
        <p:spPr>
          <a:xfrm rot="19095750">
            <a:off x="3042536" y="2954529"/>
            <a:ext cx="1594141" cy="366100"/>
          </a:xfrm>
          <a:prstGeom prst="lightningBol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D9FA2FF4-1D88-5940-A25B-B40ABDA62D45}"/>
              </a:ext>
            </a:extLst>
          </p:cNvPr>
          <p:cNvSpPr/>
          <p:nvPr/>
        </p:nvSpPr>
        <p:spPr>
          <a:xfrm rot="17456984">
            <a:off x="3048093" y="3964416"/>
            <a:ext cx="2376457" cy="349411"/>
          </a:xfrm>
          <a:prstGeom prst="lightningBol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6FE3C01-2E8C-154A-828A-D5F61213F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915" y="2181101"/>
            <a:ext cx="1388183" cy="850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5052D4-D09B-C64D-A7A2-864A8F055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122" y="2204049"/>
            <a:ext cx="2447039" cy="24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3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3627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Topics to be covered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vs WiMAX</a:t>
            </a:r>
            <a:endParaRPr lang="en-IN" altLang="en-US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Mobile IP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Wireless Application Protocol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63544" y="2057031"/>
            <a:ext cx="11028456" cy="2852737"/>
          </a:xfrm>
        </p:spPr>
        <p:txBody>
          <a:bodyPr/>
          <a:lstStyle/>
          <a:p>
            <a:r>
              <a:rPr lang="en-IN" dirty="0"/>
              <a:t>Mobile IP</a:t>
            </a:r>
          </a:p>
        </p:txBody>
      </p:sp>
    </p:spTree>
    <p:extLst>
      <p:ext uri="{BB962C8B-B14F-4D97-AF65-F5344CB8AC3E}">
        <p14:creationId xmlns:p14="http://schemas.microsoft.com/office/powerpoint/2010/main" val="363600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vs WiMAX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65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vs WiMAX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70785"/>
              </p:ext>
            </p:extLst>
          </p:nvPr>
        </p:nvGraphicFramePr>
        <p:xfrm>
          <a:off x="131763" y="86360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WiFi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WiMAX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81527"/>
              </p:ext>
            </p:extLst>
          </p:nvPr>
        </p:nvGraphicFramePr>
        <p:xfrm>
          <a:off x="131763" y="123444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Standard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802.11x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IEEE 802.16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181632"/>
              </p:ext>
            </p:extLst>
          </p:nvPr>
        </p:nvGraphicFramePr>
        <p:xfrm>
          <a:off x="131763" y="160528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70 Mbps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3792702"/>
              </p:ext>
            </p:extLst>
          </p:nvPr>
        </p:nvGraphicFramePr>
        <p:xfrm>
          <a:off x="131763" y="197612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  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50Km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675786"/>
              </p:ext>
            </p:extLst>
          </p:nvPr>
        </p:nvGraphicFramePr>
        <p:xfrm>
          <a:off x="131763" y="234696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  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50Km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447880"/>
              </p:ext>
            </p:extLst>
          </p:nvPr>
        </p:nvGraphicFramePr>
        <p:xfrm>
          <a:off x="131763" y="271780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for LAN </a:t>
                      </a:r>
                      <a:r>
                        <a:rPr lang="en-IN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WiMAX is for MAN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169100"/>
              </p:ext>
            </p:extLst>
          </p:nvPr>
        </p:nvGraphicFramePr>
        <p:xfrm>
          <a:off x="131763" y="3088640"/>
          <a:ext cx="1192526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does not guarantee any Quality of Service (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WiMax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guarantee Quality of Service (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722720"/>
              </p:ext>
            </p:extLst>
          </p:nvPr>
        </p:nvGraphicFramePr>
        <p:xfrm>
          <a:off x="131763" y="372872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for LAN </a:t>
                      </a:r>
                      <a:r>
                        <a:rPr lang="en-IN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WiMAX is for MAN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0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IP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41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414762" cy="5590565"/>
          </a:xfrm>
        </p:spPr>
        <p:txBody>
          <a:bodyPr/>
          <a:lstStyle/>
          <a:p>
            <a:r>
              <a:rPr lang="en-IN" b="1" dirty="0"/>
              <a:t>Mobile IP</a:t>
            </a:r>
            <a:r>
              <a:rPr lang="en-IN" dirty="0"/>
              <a:t> is a </a:t>
            </a:r>
            <a:r>
              <a:rPr lang="en-IN" dirty="0">
                <a:solidFill>
                  <a:srgbClr val="5430AA"/>
                </a:solidFill>
              </a:rPr>
              <a:t>communication protocol </a:t>
            </a:r>
            <a:r>
              <a:rPr lang="en-IN" dirty="0"/>
              <a:t>(created by extending Internet Protocol, IP) that allows the users to move from one network to another with the </a:t>
            </a:r>
            <a:r>
              <a:rPr lang="en-IN" dirty="0">
                <a:solidFill>
                  <a:srgbClr val="5430AA"/>
                </a:solidFill>
              </a:rPr>
              <a:t>same IP address</a:t>
            </a:r>
            <a:r>
              <a:rPr lang="en-IN" dirty="0"/>
              <a:t>. </a:t>
            </a:r>
          </a:p>
          <a:p>
            <a:r>
              <a:rPr lang="en-IN" dirty="0"/>
              <a:t>It ensures that the </a:t>
            </a:r>
            <a:r>
              <a:rPr lang="en-IN" dirty="0">
                <a:solidFill>
                  <a:srgbClr val="5430AA"/>
                </a:solidFill>
              </a:rPr>
              <a:t>communication</a:t>
            </a:r>
            <a:r>
              <a:rPr lang="en-IN" dirty="0"/>
              <a:t> will continue without </a:t>
            </a:r>
            <a:r>
              <a:rPr lang="en-IN" dirty="0">
                <a:solidFill>
                  <a:srgbClr val="5430AA"/>
                </a:solidFill>
              </a:rPr>
              <a:t>user’s sessions </a:t>
            </a:r>
            <a:r>
              <a:rPr lang="en-IN" dirty="0"/>
              <a:t>or connections being dropped.</a:t>
            </a:r>
          </a:p>
        </p:txBody>
      </p:sp>
      <p:pic>
        <p:nvPicPr>
          <p:cNvPr id="8194" name="Picture 2" descr="How Mobile IP works in Hindi 👍| mobile ip in hindi | Mobile ip in mobile  computing 😇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16028" r="3181" b="4818"/>
          <a:stretch/>
        </p:blipFill>
        <p:spPr bwMode="auto">
          <a:xfrm>
            <a:off x="6659612" y="986973"/>
            <a:ext cx="5532387" cy="26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40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4168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Topics to be covered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Cordless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Wireless Local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WiMAX and IEEE 802.16 Broadband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Wireless Access Standards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63544" y="2390172"/>
            <a:ext cx="11028456" cy="2852737"/>
          </a:xfrm>
        </p:spPr>
        <p:txBody>
          <a:bodyPr/>
          <a:lstStyle/>
          <a:p>
            <a:r>
              <a:rPr lang="en-IN" dirty="0"/>
              <a:t>Wireless System Operations </a:t>
            </a:r>
            <a:br>
              <a:rPr lang="en-IN" dirty="0"/>
            </a:br>
            <a:r>
              <a:rPr lang="en-IN" dirty="0"/>
              <a:t>Wi-MAX</a:t>
            </a:r>
          </a:p>
        </p:txBody>
      </p:sp>
    </p:spTree>
    <p:extLst>
      <p:ext uri="{BB962C8B-B14F-4D97-AF65-F5344CB8AC3E}">
        <p14:creationId xmlns:p14="http://schemas.microsoft.com/office/powerpoint/2010/main" val="12262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IP Topology</a:t>
            </a:r>
            <a:endParaRPr lang="en-IN" dirty="0"/>
          </a:p>
        </p:txBody>
      </p:sp>
      <p:pic>
        <p:nvPicPr>
          <p:cNvPr id="7170" name="Picture 2" descr="Mobile IP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1"/>
          <a:stretch/>
        </p:blipFill>
        <p:spPr bwMode="auto">
          <a:xfrm>
            <a:off x="678090" y="1279072"/>
            <a:ext cx="8089416" cy="4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1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125963" cy="5590565"/>
          </a:xfrm>
        </p:spPr>
        <p:txBody>
          <a:bodyPr/>
          <a:lstStyle/>
          <a:p>
            <a:r>
              <a:rPr lang="en-US" dirty="0"/>
              <a:t>The term “</a:t>
            </a:r>
            <a:r>
              <a:rPr lang="en-US" dirty="0">
                <a:solidFill>
                  <a:srgbClr val="5430AA"/>
                </a:solidFill>
              </a:rPr>
              <a:t>Mobile</a:t>
            </a:r>
            <a:r>
              <a:rPr lang="en-US" dirty="0"/>
              <a:t>” in Mobile IP signifies that, while a user is connected to applications across the Internet and the user’s point of attachment </a:t>
            </a:r>
            <a:r>
              <a:rPr lang="en-US" dirty="0">
                <a:solidFill>
                  <a:srgbClr val="5430AA"/>
                </a:solidFill>
              </a:rPr>
              <a:t>changes dynamically</a:t>
            </a:r>
            <a:r>
              <a:rPr lang="en-US" dirty="0"/>
              <a:t>, all connections are maintained </a:t>
            </a:r>
            <a:r>
              <a:rPr lang="en-US" dirty="0">
                <a:solidFill>
                  <a:srgbClr val="5430AA"/>
                </a:solidFill>
              </a:rPr>
              <a:t>despite </a:t>
            </a:r>
            <a:r>
              <a:rPr lang="en-US" dirty="0"/>
              <a:t>the change in underlying network properties.</a:t>
            </a:r>
          </a:p>
          <a:p>
            <a:r>
              <a:rPr lang="en-US" dirty="0"/>
              <a:t>Similar to the handoff/roaming situation in a cellular network.</a:t>
            </a:r>
          </a:p>
          <a:p>
            <a:r>
              <a:rPr lang="en-US" dirty="0"/>
              <a:t>Mobile IP allows the mobile node to use </a:t>
            </a:r>
            <a:r>
              <a:rPr lang="en-US" dirty="0">
                <a:solidFill>
                  <a:srgbClr val="5430AA"/>
                </a:solidFill>
              </a:rPr>
              <a:t>two</a:t>
            </a:r>
            <a:r>
              <a:rPr lang="en-US" dirty="0"/>
              <a:t> IP addresses called </a:t>
            </a:r>
            <a:r>
              <a:rPr lang="en-US" dirty="0">
                <a:solidFill>
                  <a:srgbClr val="5430AA"/>
                </a:solidFill>
              </a:rPr>
              <a:t>home address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care of address</a:t>
            </a:r>
            <a:r>
              <a:rPr lang="en-US" dirty="0"/>
              <a:t>.</a:t>
            </a:r>
          </a:p>
          <a:p>
            <a:r>
              <a:rPr lang="en-US" dirty="0"/>
              <a:t>The home address is </a:t>
            </a:r>
            <a:r>
              <a:rPr lang="en-US" dirty="0">
                <a:solidFill>
                  <a:srgbClr val="5430AA"/>
                </a:solidFill>
              </a:rPr>
              <a:t>static </a:t>
            </a:r>
            <a:r>
              <a:rPr lang="en-US" dirty="0"/>
              <a:t>and known to everybody as the identity of the host.</a:t>
            </a:r>
          </a:p>
          <a:p>
            <a:r>
              <a:rPr lang="en-US" dirty="0"/>
              <a:t>The care of address </a:t>
            </a:r>
            <a:r>
              <a:rPr lang="en-US" dirty="0">
                <a:solidFill>
                  <a:srgbClr val="5430AA"/>
                </a:solidFill>
              </a:rPr>
              <a:t>changes </a:t>
            </a:r>
            <a:r>
              <a:rPr lang="en-US" dirty="0"/>
              <a:t>at each new point of attachment and can be thought of as the mobile node’s location specific address.</a:t>
            </a:r>
          </a:p>
          <a:p>
            <a:endParaRPr lang="en-IN" dirty="0"/>
          </a:p>
        </p:txBody>
      </p:sp>
      <p:pic>
        <p:nvPicPr>
          <p:cNvPr id="4" name="Picture 2" descr="How Mobile IP works in Hindi 👍| mobile ip in hindi | Mobile ip in mobile  computing 😇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16028" r="3181" b="4818"/>
          <a:stretch/>
        </p:blipFill>
        <p:spPr bwMode="auto">
          <a:xfrm>
            <a:off x="7506101" y="2032001"/>
            <a:ext cx="4685899" cy="22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7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0" y="106363"/>
            <a:ext cx="8763000" cy="42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Mobile IP Architecture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5547C115-DD06-D84E-8917-21912B9E00F8}"/>
              </a:ext>
            </a:extLst>
          </p:cNvPr>
          <p:cNvSpPr/>
          <p:nvPr/>
        </p:nvSpPr>
        <p:spPr>
          <a:xfrm>
            <a:off x="457200" y="1000706"/>
            <a:ext cx="1752600" cy="990600"/>
          </a:xfrm>
          <a:prstGeom prst="cloud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Home Network for A</a:t>
            </a:r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80789045-43A7-A44A-9506-8E37D3A66DC5}"/>
              </a:ext>
            </a:extLst>
          </p:cNvPr>
          <p:cNvSpPr/>
          <p:nvPr/>
        </p:nvSpPr>
        <p:spPr>
          <a:xfrm>
            <a:off x="6400800" y="1348515"/>
            <a:ext cx="1752600" cy="990600"/>
          </a:xfrm>
          <a:prstGeom prst="cloud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Foreign Network</a:t>
            </a:r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B6547C4B-3D67-9048-9271-21F9ED7DBC75}"/>
              </a:ext>
            </a:extLst>
          </p:cNvPr>
          <p:cNvSpPr/>
          <p:nvPr/>
        </p:nvSpPr>
        <p:spPr>
          <a:xfrm>
            <a:off x="2615648" y="2565705"/>
            <a:ext cx="3200400" cy="1625295"/>
          </a:xfrm>
          <a:prstGeom prst="cloud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Internet or other topology or routers and links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1CC00B17-9F23-804D-98D2-C48D9755B162}"/>
              </a:ext>
            </a:extLst>
          </p:cNvPr>
          <p:cNvSpPr/>
          <p:nvPr/>
        </p:nvSpPr>
        <p:spPr>
          <a:xfrm>
            <a:off x="1472648" y="2565705"/>
            <a:ext cx="800100" cy="457200"/>
          </a:xfrm>
          <a:prstGeom prst="can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Home Agent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1D712AE1-DB7B-1C40-BE09-6D505F3452D6}"/>
              </a:ext>
            </a:extLst>
          </p:cNvPr>
          <p:cNvSpPr/>
          <p:nvPr/>
        </p:nvSpPr>
        <p:spPr>
          <a:xfrm>
            <a:off x="6229350" y="2681954"/>
            <a:ext cx="800100" cy="457200"/>
          </a:xfrm>
          <a:prstGeom prst="can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Foreign Agent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A60B13-D2C2-AB4B-8ACF-C3A2BEF62BDA}"/>
              </a:ext>
            </a:extLst>
          </p:cNvPr>
          <p:cNvCxnSpPr>
            <a:cxnSpLocks/>
            <a:stCxn id="44" idx="1"/>
            <a:endCxn id="46" idx="2"/>
          </p:cNvCxnSpPr>
          <p:nvPr/>
        </p:nvCxnSpPr>
        <p:spPr>
          <a:xfrm>
            <a:off x="1333500" y="1990251"/>
            <a:ext cx="1292075" cy="13881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3D79158-8096-9547-B29C-A0E4552A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17" y="588171"/>
            <a:ext cx="1015430" cy="1012891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6522A9-02DC-F54C-BA64-BDA5BECCF141}"/>
              </a:ext>
            </a:extLst>
          </p:cNvPr>
          <p:cNvCxnSpPr>
            <a:cxnSpLocks/>
          </p:cNvCxnSpPr>
          <p:nvPr/>
        </p:nvCxnSpPr>
        <p:spPr>
          <a:xfrm flipV="1">
            <a:off x="5705717" y="3090743"/>
            <a:ext cx="536885" cy="6731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DDCAFFE-9B16-174D-BA23-2CA7D573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848" y="4450223"/>
            <a:ext cx="762000" cy="76200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79BBC1-3575-F647-95AA-AFDFC9BC14E2}"/>
              </a:ext>
            </a:extLst>
          </p:cNvPr>
          <p:cNvCxnSpPr>
            <a:cxnSpLocks/>
            <a:stCxn id="52" idx="0"/>
            <a:endCxn id="46" idx="1"/>
          </p:cNvCxnSpPr>
          <p:nvPr/>
        </p:nvCxnSpPr>
        <p:spPr>
          <a:xfrm flipV="1">
            <a:off x="4215848" y="4189269"/>
            <a:ext cx="0" cy="26095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CA9BAB-78C9-DD4D-BCFE-C0C64A424161}"/>
              </a:ext>
            </a:extLst>
          </p:cNvPr>
          <p:cNvCxnSpPr>
            <a:cxnSpLocks/>
          </p:cNvCxnSpPr>
          <p:nvPr/>
        </p:nvCxnSpPr>
        <p:spPr>
          <a:xfrm flipH="1" flipV="1">
            <a:off x="2286000" y="2831163"/>
            <a:ext cx="1666047" cy="170887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47EA6C6-A69D-7147-85DE-411CF0721B64}"/>
              </a:ext>
            </a:extLst>
          </p:cNvPr>
          <p:cNvSpPr/>
          <p:nvPr/>
        </p:nvSpPr>
        <p:spPr>
          <a:xfrm>
            <a:off x="2422603" y="2948366"/>
            <a:ext cx="225409" cy="22540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B339260-5A29-E341-80B1-AB00313D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5" y="2645863"/>
            <a:ext cx="413131" cy="41313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F3867A-3E6A-444E-92CA-9F5E672B6956}"/>
              </a:ext>
            </a:extLst>
          </p:cNvPr>
          <p:cNvCxnSpPr>
            <a:cxnSpLocks/>
            <a:stCxn id="47" idx="4"/>
            <a:endCxn id="48" idx="2"/>
          </p:cNvCxnSpPr>
          <p:nvPr/>
        </p:nvCxnSpPr>
        <p:spPr>
          <a:xfrm>
            <a:off x="2272748" y="2794305"/>
            <a:ext cx="3956602" cy="11624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4E7A97FD-316A-7347-85F6-72E664E4DA1B}"/>
              </a:ext>
            </a:extLst>
          </p:cNvPr>
          <p:cNvSpPr/>
          <p:nvPr/>
        </p:nvSpPr>
        <p:spPr>
          <a:xfrm>
            <a:off x="3741493" y="2763294"/>
            <a:ext cx="225409" cy="22540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F5F86C-A5DB-F947-A8C1-0E45FAA5281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6629400" y="849963"/>
            <a:ext cx="1205329" cy="183199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DDE88C55-1079-514D-98A7-4D0FB074AD90}"/>
              </a:ext>
            </a:extLst>
          </p:cNvPr>
          <p:cNvSpPr/>
          <p:nvPr/>
        </p:nvSpPr>
        <p:spPr>
          <a:xfrm>
            <a:off x="6703870" y="2130241"/>
            <a:ext cx="225409" cy="22540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574040-BD5F-2D4B-AB26-2535BF82638C}"/>
              </a:ext>
            </a:extLst>
          </p:cNvPr>
          <p:cNvCxnSpPr>
            <a:cxnSpLocks/>
            <a:endCxn id="48" idx="4"/>
          </p:cNvCxnSpPr>
          <p:nvPr/>
        </p:nvCxnSpPr>
        <p:spPr>
          <a:xfrm flipH="1">
            <a:off x="7029450" y="1102460"/>
            <a:ext cx="1284634" cy="180809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4910CB0-9967-A549-8104-EDE21A0BD219}"/>
              </a:ext>
            </a:extLst>
          </p:cNvPr>
          <p:cNvSpPr/>
          <p:nvPr/>
        </p:nvSpPr>
        <p:spPr>
          <a:xfrm>
            <a:off x="7689661" y="1540549"/>
            <a:ext cx="225409" cy="22540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F914C4-F2EC-4D48-BC44-3785D83C996D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4944716" y="3139154"/>
            <a:ext cx="1684684" cy="55569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4FDE0FC-C585-9E49-8DC8-C49C3F80C9C7}"/>
              </a:ext>
            </a:extLst>
          </p:cNvPr>
          <p:cNvCxnSpPr>
            <a:cxnSpLocks/>
          </p:cNvCxnSpPr>
          <p:nvPr/>
        </p:nvCxnSpPr>
        <p:spPr>
          <a:xfrm flipH="1">
            <a:off x="4469297" y="3694845"/>
            <a:ext cx="475421" cy="84519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E8B2C1D-7C3C-FE44-8A4F-EA6615C2BCBC}"/>
              </a:ext>
            </a:extLst>
          </p:cNvPr>
          <p:cNvSpPr/>
          <p:nvPr/>
        </p:nvSpPr>
        <p:spPr>
          <a:xfrm>
            <a:off x="4898626" y="3658754"/>
            <a:ext cx="225409" cy="22540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01B3ED-8941-6F4A-BC53-B3BD2D818166}"/>
              </a:ext>
            </a:extLst>
          </p:cNvPr>
          <p:cNvSpPr txBox="1"/>
          <p:nvPr/>
        </p:nvSpPr>
        <p:spPr>
          <a:xfrm>
            <a:off x="4459358" y="4623330"/>
            <a:ext cx="106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Server 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A2DAF-B06B-FB49-8B18-FC899F000631}"/>
              </a:ext>
            </a:extLst>
          </p:cNvPr>
          <p:cNvSpPr txBox="1"/>
          <p:nvPr/>
        </p:nvSpPr>
        <p:spPr>
          <a:xfrm>
            <a:off x="2291151" y="1494293"/>
            <a:ext cx="106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Calibri"/>
              </a:rPr>
              <a:t>Mobile Node 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81A4FC-DA4E-744B-89F3-F8D96DBC3989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X wants to transmit an IP datagram to node A.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home address of A is advertised and known to X. 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C0A9C0-1BB4-6C4B-9C2B-2EB5887CD9D9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does not know whether A is in the home network or somewhere else.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869148-DB66-334C-93DB-5A1AA816D7D0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Therefore, X sends the packet to A with A’s home address as the destination IP address in the IP header.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B0EF4-F4FE-214B-B6AA-557999012E45}"/>
              </a:ext>
            </a:extLst>
          </p:cNvPr>
          <p:cNvSpPr>
            <a:spLocks/>
          </p:cNvSpPr>
          <p:nvPr/>
        </p:nvSpPr>
        <p:spPr>
          <a:xfrm>
            <a:off x="4385689" y="5366110"/>
            <a:ext cx="7776000" cy="1015663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IP datagram is routed to A’s home network. At the A’s home network, the incoming IP datagram is intercepted by the home agent.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47EF0E-112D-1A4B-A5E1-229144099D35}"/>
              </a:ext>
            </a:extLst>
          </p:cNvPr>
          <p:cNvSpPr>
            <a:spLocks/>
          </p:cNvSpPr>
          <p:nvPr/>
        </p:nvSpPr>
        <p:spPr>
          <a:xfrm>
            <a:off x="4385689" y="5673887"/>
            <a:ext cx="7776000" cy="40011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home agent discovers that A is in a foreign network.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A27A861-8F31-3447-B726-A70DC03DAA5C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care of address has been allocated to A by this foreign network and available with the home agent.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55154A-51F9-A740-8463-C1F756A24B54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home agent encapsulates the entire datagram inside a new IP datagram, with A’s care of address in the IP header.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6F764-07CD-7944-9C46-F65F98EEF737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new datagram with the care of address as the destination address is retransmitted by the home agent.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2A831C-154C-FC41-A4DE-3C5DF2C44193}"/>
              </a:ext>
            </a:extLst>
          </p:cNvPr>
          <p:cNvSpPr>
            <a:spLocks/>
          </p:cNvSpPr>
          <p:nvPr/>
        </p:nvSpPr>
        <p:spPr>
          <a:xfrm>
            <a:off x="4385689" y="5212223"/>
            <a:ext cx="7776000" cy="1323439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foreign network, the incoming IP datagram is intercepted by the foreign agent.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foreign agent is the counterpart of the home agent in the foreign network. </a:t>
            </a:r>
          </a:p>
        </p:txBody>
      </p:sp>
      <p:sp>
        <p:nvSpPr>
          <p:cNvPr id="77" name="Rectangle 80-1">
            <a:extLst>
              <a:ext uri="{FF2B5EF4-FFF2-40B4-BE49-F238E27FC236}">
                <a16:creationId xmlns:a16="http://schemas.microsoft.com/office/drawing/2014/main" id="{3D7A0414-A1A3-8B4A-BCD1-C642CD7619E8}"/>
              </a:ext>
            </a:extLst>
          </p:cNvPr>
          <p:cNvSpPr>
            <a:spLocks/>
          </p:cNvSpPr>
          <p:nvPr/>
        </p:nvSpPr>
        <p:spPr>
          <a:xfrm>
            <a:off x="4385689" y="5538905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foreign agent strips off the outer IP header, and delivers the original datagram to A.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7B145D-74C7-5240-B4FF-303832BA8241}"/>
              </a:ext>
            </a:extLst>
          </p:cNvPr>
          <p:cNvSpPr>
            <a:spLocks/>
          </p:cNvSpPr>
          <p:nvPr/>
        </p:nvSpPr>
        <p:spPr>
          <a:xfrm>
            <a:off x="4385689" y="5519999"/>
            <a:ext cx="7776000" cy="707886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intends to respond to this message and sends traffic to X.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this example, X is not mobile; therefore X has a fixed IP address.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974009-3D53-A94F-A6AB-B755198EE50C}"/>
              </a:ext>
            </a:extLst>
          </p:cNvPr>
          <p:cNvSpPr>
            <a:spLocks/>
          </p:cNvSpPr>
          <p:nvPr/>
        </p:nvSpPr>
        <p:spPr>
          <a:xfrm>
            <a:off x="4385689" y="5366110"/>
            <a:ext cx="7776000" cy="1015663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routing A’s IP datagram to X, each datagram is sent to some router in the foreign network. Typically, this router is the foreign agent.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BBEFED-CAB2-D841-935F-6814D6ED1427}"/>
              </a:ext>
            </a:extLst>
          </p:cNvPr>
          <p:cNvSpPr>
            <a:spLocks/>
          </p:cNvSpPr>
          <p:nvPr/>
        </p:nvSpPr>
        <p:spPr>
          <a:xfrm>
            <a:off x="4385689" y="5212223"/>
            <a:ext cx="7776000" cy="1323439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uses X’s IP static address as the destination address in the IP header.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IP datagram from A to X travels directly across the network, using X’s IP address as the destination address.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DD5CE55-57D7-BE4B-89F9-A267A904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875" y="4042808"/>
            <a:ext cx="413131" cy="4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0.02916 C -0.03299 -0.09468 -0.12257 -0.21829 -0.15053 -0.26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0.52461 0.0071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34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48737 0.002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6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55" grpId="0" animBg="1"/>
      <p:bldP spid="58" grpId="0" animBg="1"/>
      <p:bldP spid="60" grpId="0" animBg="1"/>
      <p:bldP spid="62" grpId="0" animBg="1"/>
      <p:bldP spid="65" grpId="0" animBg="1"/>
      <p:bldP spid="66" grpId="0"/>
      <p:bldP spid="67" grpId="0"/>
      <p:bldP spid="67" grpId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Mobile 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374191" cy="5590565"/>
          </a:xfrm>
        </p:spPr>
        <p:txBody>
          <a:bodyPr/>
          <a:lstStyle/>
          <a:p>
            <a:r>
              <a:rPr lang="en-US" dirty="0">
                <a:solidFill>
                  <a:srgbClr val="5430AA"/>
                </a:solidFill>
              </a:rPr>
              <a:t>Discovery </a:t>
            </a:r>
            <a:r>
              <a:rPr lang="en-US" dirty="0"/>
              <a:t>- A mobile node uses a discovery procedure to identify prospective home agents and foreign agents.</a:t>
            </a:r>
          </a:p>
          <a:p>
            <a:r>
              <a:rPr lang="en-US" dirty="0">
                <a:solidFill>
                  <a:srgbClr val="5430AA"/>
                </a:solidFill>
              </a:rPr>
              <a:t>Registration </a:t>
            </a:r>
            <a:r>
              <a:rPr lang="en-US" dirty="0"/>
              <a:t>- A mobile node uses a registration procedure to inform its home agent of its care-of address.</a:t>
            </a:r>
          </a:p>
          <a:p>
            <a:r>
              <a:rPr lang="en-US" dirty="0">
                <a:solidFill>
                  <a:srgbClr val="5430AA"/>
                </a:solidFill>
              </a:rPr>
              <a:t>Tunneling </a:t>
            </a:r>
            <a:r>
              <a:rPr lang="en-US" dirty="0"/>
              <a:t>- Tunneling procedure is used to forward IP datagrams from a home address to a care of address.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0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Mobile IP: Discovery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97550" cy="5590565"/>
          </a:xfrm>
        </p:spPr>
        <p:txBody>
          <a:bodyPr/>
          <a:lstStyle/>
          <a:p>
            <a:r>
              <a:rPr lang="en-US" dirty="0">
                <a:solidFill>
                  <a:srgbClr val="5430AA"/>
                </a:solidFill>
              </a:rPr>
              <a:t>Discovery </a:t>
            </a:r>
            <a:r>
              <a:rPr lang="en-US" dirty="0"/>
              <a:t>- A mobile node uses a discovery procedure to identify prospective home agents and foreign agents.</a:t>
            </a:r>
          </a:p>
          <a:p>
            <a:r>
              <a:rPr lang="en-US" altLang="en-US" dirty="0">
                <a:solidFill>
                  <a:srgbClr val="5430AA"/>
                </a:solidFill>
              </a:rPr>
              <a:t>Agent Discovery</a:t>
            </a:r>
          </a:p>
          <a:p>
            <a:pPr lvl="1"/>
            <a:r>
              <a:rPr lang="en-US" altLang="en-US" dirty="0">
                <a:solidFill>
                  <a:srgbClr val="5430AA"/>
                </a:solidFill>
              </a:rPr>
              <a:t>HA’s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5430AA"/>
                </a:solidFill>
              </a:rPr>
              <a:t>FA’s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5430AA"/>
                </a:solidFill>
              </a:rPr>
              <a:t>broadcast</a:t>
            </a:r>
            <a:r>
              <a:rPr lang="en-US" altLang="en-US" dirty="0"/>
              <a:t> their presence on each network to which they are attached</a:t>
            </a:r>
          </a:p>
          <a:p>
            <a:pPr lvl="2"/>
            <a:r>
              <a:rPr lang="en-US" altLang="en-US" dirty="0">
                <a:solidFill>
                  <a:srgbClr val="5430AA"/>
                </a:solidFill>
              </a:rPr>
              <a:t>Beacon messages </a:t>
            </a:r>
            <a:r>
              <a:rPr lang="en-US" altLang="en-US" dirty="0"/>
              <a:t>via </a:t>
            </a:r>
            <a:r>
              <a:rPr lang="en-US" altLang="en-US" dirty="0">
                <a:solidFill>
                  <a:srgbClr val="5430AA"/>
                </a:solidFill>
              </a:rPr>
              <a:t>ICMP</a:t>
            </a:r>
            <a:r>
              <a:rPr lang="en-US" altLang="en-US" dirty="0"/>
              <a:t> (Internet Control Message Protocol)and </a:t>
            </a:r>
            <a:r>
              <a:rPr lang="en-US" altLang="en-US" dirty="0">
                <a:solidFill>
                  <a:srgbClr val="5430AA"/>
                </a:solidFill>
              </a:rPr>
              <a:t>RDP</a:t>
            </a:r>
            <a:r>
              <a:rPr lang="en-US" altLang="en-US" dirty="0"/>
              <a:t> (Router Discovery Protocol)</a:t>
            </a:r>
          </a:p>
          <a:p>
            <a:pPr lvl="1"/>
            <a:r>
              <a:rPr lang="en-US" altLang="en-US" dirty="0"/>
              <a:t>MN’s </a:t>
            </a:r>
            <a:r>
              <a:rPr lang="en-US" altLang="en-US" dirty="0">
                <a:solidFill>
                  <a:srgbClr val="5430AA"/>
                </a:solidFill>
              </a:rPr>
              <a:t>listen</a:t>
            </a:r>
            <a:r>
              <a:rPr lang="en-US" altLang="en-US" dirty="0"/>
              <a:t> for advertisement and then </a:t>
            </a:r>
            <a:r>
              <a:rPr lang="en-US" altLang="en-US" dirty="0">
                <a:solidFill>
                  <a:srgbClr val="5430AA"/>
                </a:solidFill>
              </a:rPr>
              <a:t>initiate</a:t>
            </a:r>
            <a:r>
              <a:rPr lang="en-US" altLang="en-US" dirty="0"/>
              <a:t> registration</a:t>
            </a:r>
          </a:p>
          <a:p>
            <a:endParaRPr lang="en-IN" dirty="0"/>
          </a:p>
        </p:txBody>
      </p:sp>
      <p:pic>
        <p:nvPicPr>
          <p:cNvPr id="4" name="Picture 2" descr="How Mobile IP works in Hindi 👍| mobile ip in hindi | Mobile ip in mobile  computing 😇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16028" r="3181" b="4818"/>
          <a:stretch/>
        </p:blipFill>
        <p:spPr bwMode="auto">
          <a:xfrm>
            <a:off x="7128730" y="1712686"/>
            <a:ext cx="4685899" cy="22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3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Mobile IP: </a:t>
            </a:r>
            <a:r>
              <a:rPr lang="en-US" altLang="en-US" dirty="0"/>
              <a:t>Registration Process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382713"/>
            <a:ext cx="7854950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2229" y="885149"/>
            <a:ext cx="11001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430AA"/>
                </a:solidFill>
              </a:rPr>
              <a:t>Registration </a:t>
            </a:r>
            <a:r>
              <a:rPr lang="en-US" dirty="0"/>
              <a:t>- A mobile node uses a registration procedure to inform its home agent of its care-of address.</a:t>
            </a:r>
          </a:p>
        </p:txBody>
      </p:sp>
    </p:spTree>
    <p:extLst>
      <p:ext uri="{BB962C8B-B14F-4D97-AF65-F5344CB8AC3E}">
        <p14:creationId xmlns:p14="http://schemas.microsoft.com/office/powerpoint/2010/main" val="5019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Mobile IP: </a:t>
            </a:r>
            <a:r>
              <a:rPr lang="en-US" altLang="en-US" dirty="0"/>
              <a:t>Tunneling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168" y="1652361"/>
            <a:ext cx="6697663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56" y="858615"/>
            <a:ext cx="1152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430AA"/>
                </a:solidFill>
              </a:rPr>
              <a:t>Tunneling </a:t>
            </a:r>
            <a:r>
              <a:rPr lang="en-US" dirty="0"/>
              <a:t>- Tunneling procedure is used to forward IP datagrams from a home address to a care of address.</a:t>
            </a:r>
          </a:p>
        </p:txBody>
      </p:sp>
    </p:spTree>
    <p:extLst>
      <p:ext uri="{BB962C8B-B14F-4D97-AF65-F5344CB8AC3E}">
        <p14:creationId xmlns:p14="http://schemas.microsoft.com/office/powerpoint/2010/main" val="83531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IP: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Enables hosts to </a:t>
            </a:r>
            <a:r>
              <a:rPr lang="en-IN" dirty="0">
                <a:solidFill>
                  <a:srgbClr val="5430AA"/>
                </a:solidFill>
              </a:rPr>
              <a:t>stay connected</a:t>
            </a:r>
            <a:r>
              <a:rPr lang="en-IN" dirty="0"/>
              <a:t> to the Internet regardless of their </a:t>
            </a:r>
            <a:r>
              <a:rPr lang="en-IN" dirty="0">
                <a:solidFill>
                  <a:srgbClr val="5430AA"/>
                </a:solidFill>
              </a:rPr>
              <a:t>location</a:t>
            </a:r>
          </a:p>
          <a:p>
            <a:r>
              <a:rPr lang="en-IN" dirty="0"/>
              <a:t>Enables hosts to be </a:t>
            </a:r>
            <a:r>
              <a:rPr lang="en-IN" dirty="0">
                <a:solidFill>
                  <a:srgbClr val="5430AA"/>
                </a:solidFill>
              </a:rPr>
              <a:t>tracked</a:t>
            </a:r>
            <a:r>
              <a:rPr lang="en-IN" dirty="0"/>
              <a:t> without needing to change their </a:t>
            </a:r>
            <a:r>
              <a:rPr lang="en-IN" dirty="0">
                <a:solidFill>
                  <a:srgbClr val="5430AA"/>
                </a:solidFill>
              </a:rPr>
              <a:t>IP address</a:t>
            </a:r>
          </a:p>
          <a:p>
            <a:r>
              <a:rPr lang="en-IN" dirty="0"/>
              <a:t>Requires no changes to software of non-mobile hosts/routers</a:t>
            </a:r>
          </a:p>
          <a:p>
            <a:r>
              <a:rPr lang="en-IN" dirty="0"/>
              <a:t>Requires </a:t>
            </a:r>
            <a:r>
              <a:rPr lang="en-IN" dirty="0">
                <a:solidFill>
                  <a:srgbClr val="5430AA"/>
                </a:solidFill>
              </a:rPr>
              <a:t>addition</a:t>
            </a:r>
            <a:r>
              <a:rPr lang="en-IN" dirty="0"/>
              <a:t> of some infrastructure</a:t>
            </a:r>
          </a:p>
          <a:p>
            <a:r>
              <a:rPr lang="en-IN" dirty="0"/>
              <a:t>Has no </a:t>
            </a:r>
            <a:r>
              <a:rPr lang="en-IN" dirty="0">
                <a:solidFill>
                  <a:srgbClr val="5430AA"/>
                </a:solidFill>
              </a:rPr>
              <a:t>geographical</a:t>
            </a:r>
            <a:r>
              <a:rPr lang="en-IN" dirty="0"/>
              <a:t> </a:t>
            </a:r>
            <a:r>
              <a:rPr lang="en-IN" dirty="0">
                <a:solidFill>
                  <a:srgbClr val="5430AA"/>
                </a:solidFill>
              </a:rPr>
              <a:t>limitations</a:t>
            </a:r>
          </a:p>
          <a:p>
            <a:r>
              <a:rPr lang="en-IN" dirty="0"/>
              <a:t>Requires </a:t>
            </a:r>
            <a:r>
              <a:rPr lang="en-IN" dirty="0">
                <a:solidFill>
                  <a:srgbClr val="5430AA"/>
                </a:solidFill>
              </a:rPr>
              <a:t>no modifications </a:t>
            </a:r>
            <a:r>
              <a:rPr lang="en-IN" dirty="0"/>
              <a:t>to IP addresses or IP address format</a:t>
            </a:r>
          </a:p>
          <a:p>
            <a:r>
              <a:rPr lang="en-IN" dirty="0"/>
              <a:t>Supports </a:t>
            </a:r>
            <a:r>
              <a:rPr lang="en-IN" dirty="0">
                <a:solidFill>
                  <a:srgbClr val="5430AA"/>
                </a:solidFill>
              </a:rPr>
              <a:t>security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03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Application Protocol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417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Application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951791" cy="5590565"/>
          </a:xfrm>
        </p:spPr>
        <p:txBody>
          <a:bodyPr/>
          <a:lstStyle/>
          <a:p>
            <a:r>
              <a:rPr lang="en-US" altLang="en-US" dirty="0"/>
              <a:t>WAP is an application communication protocol</a:t>
            </a:r>
          </a:p>
          <a:p>
            <a:r>
              <a:rPr lang="en-US" altLang="en-US" dirty="0"/>
              <a:t>It is designed for access to Internet and advanced telephony services from mobile phones</a:t>
            </a:r>
          </a:p>
          <a:p>
            <a:r>
              <a:rPr lang="en-IN" dirty="0"/>
              <a:t>It is a protocol designed for micro-browsers and it enables the access of internet in the mobile devices</a:t>
            </a:r>
            <a:endParaRPr lang="en-US" altLang="en-US" dirty="0"/>
          </a:p>
          <a:p>
            <a:r>
              <a:rPr lang="en-US" altLang="en-US" dirty="0"/>
              <a:t>WAP uses mark-up language – WML</a:t>
            </a:r>
          </a:p>
          <a:p>
            <a:r>
              <a:rPr lang="en-US" altLang="en-US" dirty="0"/>
              <a:t>WAP can be used from variety of 2G and 3G networks</a:t>
            </a:r>
          </a:p>
          <a:p>
            <a:r>
              <a:rPr lang="en-US" altLang="en-US" dirty="0"/>
              <a:t>GPRS and 3G are more suited for these applications</a:t>
            </a:r>
          </a:p>
          <a:p>
            <a:endParaRPr lang="en-IN" dirty="0"/>
          </a:p>
        </p:txBody>
      </p:sp>
      <p:pic>
        <p:nvPicPr>
          <p:cNvPr id="9218" name="Picture 2" descr="Wireless Application Protocol - Student assistant for Ex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51" y="863444"/>
            <a:ext cx="4927102" cy="240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6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Cordless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222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WAP Protocol Stack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505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Protocol Stack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6ED3B-6338-D545-A8BA-5C37B8B30629}"/>
              </a:ext>
            </a:extLst>
          </p:cNvPr>
          <p:cNvSpPr/>
          <p:nvPr/>
        </p:nvSpPr>
        <p:spPr>
          <a:xfrm>
            <a:off x="1554918" y="990600"/>
            <a:ext cx="3600000" cy="381000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Layer (WAE)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12262-A097-8647-9E90-DDDA4C5F52E9}"/>
              </a:ext>
            </a:extLst>
          </p:cNvPr>
          <p:cNvSpPr/>
          <p:nvPr/>
        </p:nvSpPr>
        <p:spPr>
          <a:xfrm>
            <a:off x="1554918" y="1522675"/>
            <a:ext cx="4320000" cy="381000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 Layer (WSP)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26FBBF-A3F0-904A-805D-E908812A256D}"/>
              </a:ext>
            </a:extLst>
          </p:cNvPr>
          <p:cNvSpPr/>
          <p:nvPr/>
        </p:nvSpPr>
        <p:spPr>
          <a:xfrm>
            <a:off x="1554918" y="2054750"/>
            <a:ext cx="5040000" cy="381000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Transaction Layer (WTP)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5A3EE-4790-0E4F-8C45-335CD02EC1BE}"/>
              </a:ext>
            </a:extLst>
          </p:cNvPr>
          <p:cNvSpPr/>
          <p:nvPr/>
        </p:nvSpPr>
        <p:spPr>
          <a:xfrm>
            <a:off x="1554918" y="2586825"/>
            <a:ext cx="5760000" cy="381000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 Layer (WTLS)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8D43C-9DAF-A146-8715-8A11A127A46B}"/>
              </a:ext>
            </a:extLst>
          </p:cNvPr>
          <p:cNvSpPr/>
          <p:nvPr/>
        </p:nvSpPr>
        <p:spPr>
          <a:xfrm>
            <a:off x="1554918" y="3118900"/>
            <a:ext cx="6480000" cy="381000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 Layer (WDP)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982FA5-1EF8-CC45-B354-A36B6935270C}"/>
              </a:ext>
            </a:extLst>
          </p:cNvPr>
          <p:cNvSpPr/>
          <p:nvPr/>
        </p:nvSpPr>
        <p:spPr>
          <a:xfrm>
            <a:off x="1554918" y="3657600"/>
            <a:ext cx="6480000" cy="616226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6CCDB16-5585-8646-BBAF-0B9B7E6B6EBE}"/>
              </a:ext>
            </a:extLst>
          </p:cNvPr>
          <p:cNvSpPr/>
          <p:nvPr/>
        </p:nvSpPr>
        <p:spPr>
          <a:xfrm>
            <a:off x="5284445" y="997009"/>
            <a:ext cx="2767351" cy="1997982"/>
          </a:xfrm>
          <a:custGeom>
            <a:avLst/>
            <a:gdLst>
              <a:gd name="connsiteX0" fmla="*/ 10899 w 2767351"/>
              <a:gd name="connsiteY0" fmla="*/ 10156 h 1997982"/>
              <a:gd name="connsiteX1" fmla="*/ 10899 w 2767351"/>
              <a:gd name="connsiteY1" fmla="*/ 407721 h 1997982"/>
              <a:gd name="connsiteX2" fmla="*/ 726516 w 2767351"/>
              <a:gd name="connsiteY2" fmla="*/ 407721 h 1997982"/>
              <a:gd name="connsiteX3" fmla="*/ 726516 w 2767351"/>
              <a:gd name="connsiteY3" fmla="*/ 951061 h 1997982"/>
              <a:gd name="connsiteX4" fmla="*/ 1415630 w 2767351"/>
              <a:gd name="connsiteY4" fmla="*/ 951061 h 1997982"/>
              <a:gd name="connsiteX5" fmla="*/ 1415630 w 2767351"/>
              <a:gd name="connsiteY5" fmla="*/ 1467895 h 1997982"/>
              <a:gd name="connsiteX6" fmla="*/ 2131247 w 2767351"/>
              <a:gd name="connsiteY6" fmla="*/ 1467895 h 1997982"/>
              <a:gd name="connsiteX7" fmla="*/ 2131247 w 2767351"/>
              <a:gd name="connsiteY7" fmla="*/ 1997982 h 1997982"/>
              <a:gd name="connsiteX8" fmla="*/ 2767351 w 2767351"/>
              <a:gd name="connsiteY8" fmla="*/ 1997982 h 1997982"/>
              <a:gd name="connsiteX9" fmla="*/ 2767351 w 2767351"/>
              <a:gd name="connsiteY9" fmla="*/ 0 h 1997982"/>
              <a:gd name="connsiteX10" fmla="*/ 0 w 2767351"/>
              <a:gd name="connsiteY10" fmla="*/ 0 h 199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7351" h="1997982">
                <a:moveTo>
                  <a:pt x="10899" y="10156"/>
                </a:moveTo>
                <a:lnTo>
                  <a:pt x="10899" y="407721"/>
                </a:lnTo>
                <a:lnTo>
                  <a:pt x="726516" y="407721"/>
                </a:lnTo>
                <a:lnTo>
                  <a:pt x="726516" y="951061"/>
                </a:lnTo>
                <a:lnTo>
                  <a:pt x="1415630" y="951061"/>
                </a:lnTo>
                <a:lnTo>
                  <a:pt x="1415630" y="1467895"/>
                </a:lnTo>
                <a:lnTo>
                  <a:pt x="2131247" y="1467895"/>
                </a:lnTo>
                <a:lnTo>
                  <a:pt x="2131247" y="1997982"/>
                </a:lnTo>
                <a:lnTo>
                  <a:pt x="2767351" y="1997982"/>
                </a:lnTo>
                <a:lnTo>
                  <a:pt x="2767351" y="0"/>
                </a:lnTo>
                <a:lnTo>
                  <a:pt x="0" y="0"/>
                </a:lnTo>
              </a:path>
            </a:pathLst>
          </a:cu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t"/>
          <a:lstStyle/>
          <a:p>
            <a:pPr algn="r"/>
            <a:r>
              <a:rPr lang="en-US" dirty="0"/>
              <a:t>Other Services and 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7D7A7-94BF-5745-9B90-BFE2ABC99C0D}"/>
              </a:ext>
            </a:extLst>
          </p:cNvPr>
          <p:cNvSpPr txBox="1">
            <a:spLocks/>
          </p:cNvSpPr>
          <p:nvPr/>
        </p:nvSpPr>
        <p:spPr>
          <a:xfrm>
            <a:off x="1631118" y="3903000"/>
            <a:ext cx="564562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GSM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6ABDD-4F6D-844C-89DB-F69F153137D8}"/>
              </a:ext>
            </a:extLst>
          </p:cNvPr>
          <p:cNvSpPr txBox="1">
            <a:spLocks/>
          </p:cNvSpPr>
          <p:nvPr/>
        </p:nvSpPr>
        <p:spPr>
          <a:xfrm>
            <a:off x="2291638" y="3903000"/>
            <a:ext cx="6840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IS-136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5907B-E48D-E849-BB14-7A937EE58706}"/>
              </a:ext>
            </a:extLst>
          </p:cNvPr>
          <p:cNvSpPr txBox="1">
            <a:spLocks/>
          </p:cNvSpPr>
          <p:nvPr/>
        </p:nvSpPr>
        <p:spPr>
          <a:xfrm>
            <a:off x="3071596" y="3903000"/>
            <a:ext cx="660976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CDMA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33A74-B2F6-FA45-B003-16DCD3413BA3}"/>
              </a:ext>
            </a:extLst>
          </p:cNvPr>
          <p:cNvSpPr txBox="1">
            <a:spLocks/>
          </p:cNvSpPr>
          <p:nvPr/>
        </p:nvSpPr>
        <p:spPr>
          <a:xfrm>
            <a:off x="3828530" y="3903000"/>
            <a:ext cx="5316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B9A4E-785D-BB42-9BB9-5B6CB6DE5D2F}"/>
              </a:ext>
            </a:extLst>
          </p:cNvPr>
          <p:cNvSpPr txBox="1">
            <a:spLocks/>
          </p:cNvSpPr>
          <p:nvPr/>
        </p:nvSpPr>
        <p:spPr>
          <a:xfrm>
            <a:off x="4456088" y="3903000"/>
            <a:ext cx="6042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CDPD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B0CE9-C964-A242-9387-66412A64092F}"/>
              </a:ext>
            </a:extLst>
          </p:cNvPr>
          <p:cNvSpPr txBox="1">
            <a:spLocks/>
          </p:cNvSpPr>
          <p:nvPr/>
        </p:nvSpPr>
        <p:spPr>
          <a:xfrm>
            <a:off x="5156246" y="3903000"/>
            <a:ext cx="6858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PDC-P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12038-E58D-AB4F-9523-1177A33A3B86}"/>
              </a:ext>
            </a:extLst>
          </p:cNvPr>
          <p:cNvSpPr txBox="1">
            <a:spLocks/>
          </p:cNvSpPr>
          <p:nvPr/>
        </p:nvSpPr>
        <p:spPr>
          <a:xfrm>
            <a:off x="5938004" y="3903000"/>
            <a:ext cx="6846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IDEN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7B63A-52EE-EE4D-B8E2-2607720DB6E0}"/>
              </a:ext>
            </a:extLst>
          </p:cNvPr>
          <p:cNvSpPr txBox="1">
            <a:spLocks/>
          </p:cNvSpPr>
          <p:nvPr/>
        </p:nvSpPr>
        <p:spPr>
          <a:xfrm>
            <a:off x="6718562" y="3903000"/>
            <a:ext cx="5316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FLEX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AF616-AE05-2240-8EDE-7DE06EA0E6EC}"/>
              </a:ext>
            </a:extLst>
          </p:cNvPr>
          <p:cNvSpPr txBox="1">
            <a:spLocks/>
          </p:cNvSpPr>
          <p:nvPr/>
        </p:nvSpPr>
        <p:spPr>
          <a:xfrm>
            <a:off x="7346118" y="3903000"/>
            <a:ext cx="607800" cy="28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etc</a:t>
            </a:r>
            <a:r>
              <a:rPr lang="en-US" sz="1400" b="1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24536F-C41C-0C40-A711-45BAC535BE03}"/>
              </a:ext>
            </a:extLst>
          </p:cNvPr>
          <p:cNvSpPr txBox="1"/>
          <p:nvPr/>
        </p:nvSpPr>
        <p:spPr>
          <a:xfrm>
            <a:off x="1558143" y="36238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Bearers:</a:t>
            </a:r>
          </a:p>
        </p:txBody>
      </p:sp>
      <p:sp>
        <p:nvSpPr>
          <p:cNvPr id="21" name="BackGround">
            <a:extLst>
              <a:ext uri="{FF2B5EF4-FFF2-40B4-BE49-F238E27FC236}">
                <a16:creationId xmlns:a16="http://schemas.microsoft.com/office/drawing/2014/main" id="{24F53980-EB39-694C-AFE5-0DD175227DEA}"/>
              </a:ext>
            </a:extLst>
          </p:cNvPr>
          <p:cNvSpPr/>
          <p:nvPr/>
        </p:nvSpPr>
        <p:spPr>
          <a:xfrm>
            <a:off x="2388696" y="4598264"/>
            <a:ext cx="6768000" cy="1687380"/>
          </a:xfrm>
          <a:custGeom>
            <a:avLst/>
            <a:gdLst>
              <a:gd name="connsiteX0" fmla="*/ 210035 w 1260187"/>
              <a:gd name="connsiteY0" fmla="*/ 0 h 6662347"/>
              <a:gd name="connsiteX1" fmla="*/ 1050152 w 1260187"/>
              <a:gd name="connsiteY1" fmla="*/ 0 h 6662347"/>
              <a:gd name="connsiteX2" fmla="*/ 1260187 w 1260187"/>
              <a:gd name="connsiteY2" fmla="*/ 210035 h 6662347"/>
              <a:gd name="connsiteX3" fmla="*/ 1260187 w 1260187"/>
              <a:gd name="connsiteY3" fmla="*/ 6662347 h 6662347"/>
              <a:gd name="connsiteX4" fmla="*/ 1260187 w 1260187"/>
              <a:gd name="connsiteY4" fmla="*/ 6662347 h 6662347"/>
              <a:gd name="connsiteX5" fmla="*/ 0 w 1260187"/>
              <a:gd name="connsiteY5" fmla="*/ 6662347 h 6662347"/>
              <a:gd name="connsiteX6" fmla="*/ 0 w 1260187"/>
              <a:gd name="connsiteY6" fmla="*/ 6662347 h 6662347"/>
              <a:gd name="connsiteX7" fmla="*/ 0 w 1260187"/>
              <a:gd name="connsiteY7" fmla="*/ 210035 h 6662347"/>
              <a:gd name="connsiteX8" fmla="*/ 210035 w 1260187"/>
              <a:gd name="connsiteY8" fmla="*/ 0 h 666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0187" h="6662347">
                <a:moveTo>
                  <a:pt x="1260187" y="1110413"/>
                </a:moveTo>
                <a:lnTo>
                  <a:pt x="1260187" y="5551934"/>
                </a:lnTo>
                <a:cubicBezTo>
                  <a:pt x="1260187" y="6165196"/>
                  <a:pt x="1242400" y="6662344"/>
                  <a:pt x="1220459" y="6662344"/>
                </a:cubicBezTo>
                <a:lnTo>
                  <a:pt x="0" y="6662344"/>
                </a:lnTo>
                <a:lnTo>
                  <a:pt x="0" y="6662344"/>
                </a:lnTo>
                <a:lnTo>
                  <a:pt x="0" y="3"/>
                </a:lnTo>
                <a:lnTo>
                  <a:pt x="0" y="3"/>
                </a:lnTo>
                <a:lnTo>
                  <a:pt x="1220459" y="3"/>
                </a:lnTo>
                <a:cubicBezTo>
                  <a:pt x="1242400" y="3"/>
                  <a:pt x="1260187" y="497151"/>
                  <a:pt x="1260187" y="111041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1"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85341" rIns="309166" bIns="185343" numCol="1" spcCol="1270" anchor="ctr" anchorCtr="0">
            <a:noAutofit/>
          </a:bodyPr>
          <a:lstStyle/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WAE">
            <a:extLst>
              <a:ext uri="{FF2B5EF4-FFF2-40B4-BE49-F238E27FC236}">
                <a16:creationId xmlns:a16="http://schemas.microsoft.com/office/drawing/2014/main" id="{26260EB0-5AB2-8A46-9CB8-94A8479551C3}"/>
              </a:ext>
            </a:extLst>
          </p:cNvPr>
          <p:cNvSpPr/>
          <p:nvPr/>
        </p:nvSpPr>
        <p:spPr>
          <a:xfrm>
            <a:off x="393696" y="4520765"/>
            <a:ext cx="2095500" cy="1835603"/>
          </a:xfrm>
          <a:custGeom>
            <a:avLst/>
            <a:gdLst>
              <a:gd name="connsiteX0" fmla="*/ 0 w 1937951"/>
              <a:gd name="connsiteY0" fmla="*/ 262544 h 1575234"/>
              <a:gd name="connsiteX1" fmla="*/ 262544 w 1937951"/>
              <a:gd name="connsiteY1" fmla="*/ 0 h 1575234"/>
              <a:gd name="connsiteX2" fmla="*/ 1675407 w 1937951"/>
              <a:gd name="connsiteY2" fmla="*/ 0 h 1575234"/>
              <a:gd name="connsiteX3" fmla="*/ 1937951 w 1937951"/>
              <a:gd name="connsiteY3" fmla="*/ 262544 h 1575234"/>
              <a:gd name="connsiteX4" fmla="*/ 1937951 w 1937951"/>
              <a:gd name="connsiteY4" fmla="*/ 1312690 h 1575234"/>
              <a:gd name="connsiteX5" fmla="*/ 1675407 w 1937951"/>
              <a:gd name="connsiteY5" fmla="*/ 1575234 h 1575234"/>
              <a:gd name="connsiteX6" fmla="*/ 262544 w 1937951"/>
              <a:gd name="connsiteY6" fmla="*/ 1575234 h 1575234"/>
              <a:gd name="connsiteX7" fmla="*/ 0 w 1937951"/>
              <a:gd name="connsiteY7" fmla="*/ 1312690 h 1575234"/>
              <a:gd name="connsiteX8" fmla="*/ 0 w 1937951"/>
              <a:gd name="connsiteY8" fmla="*/ 262544 h 157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51" h="1575234">
                <a:moveTo>
                  <a:pt x="0" y="262544"/>
                </a:moveTo>
                <a:cubicBezTo>
                  <a:pt x="0" y="117545"/>
                  <a:pt x="117545" y="0"/>
                  <a:pt x="262544" y="0"/>
                </a:cubicBezTo>
                <a:lnTo>
                  <a:pt x="1675407" y="0"/>
                </a:lnTo>
                <a:cubicBezTo>
                  <a:pt x="1820406" y="0"/>
                  <a:pt x="1937951" y="117545"/>
                  <a:pt x="1937951" y="262544"/>
                </a:cubicBezTo>
                <a:lnTo>
                  <a:pt x="1937951" y="1312690"/>
                </a:lnTo>
                <a:cubicBezTo>
                  <a:pt x="1937951" y="1457689"/>
                  <a:pt x="1820406" y="1575234"/>
                  <a:pt x="1675407" y="1575234"/>
                </a:cubicBezTo>
                <a:lnTo>
                  <a:pt x="262544" y="1575234"/>
                </a:lnTo>
                <a:cubicBezTo>
                  <a:pt x="117545" y="1575234"/>
                  <a:pt x="0" y="1457689"/>
                  <a:pt x="0" y="1312690"/>
                </a:cubicBezTo>
                <a:lnTo>
                  <a:pt x="0" y="262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6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6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60717" tIns="118807" rIns="160717" bIns="11880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>
                <a:solidFill>
                  <a:schemeClr val="tx1"/>
                </a:solidFill>
              </a:rPr>
              <a:t>Wireless Application Environment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/>
              <a:t>(WAE)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2EC73869-E953-AA48-83A5-F03DF5C7C39F}"/>
              </a:ext>
            </a:extLst>
          </p:cNvPr>
          <p:cNvSpPr/>
          <p:nvPr/>
        </p:nvSpPr>
        <p:spPr>
          <a:xfrm>
            <a:off x="2498796" y="4827435"/>
            <a:ext cx="6696000" cy="12326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User agent </a:t>
            </a:r>
            <a:r>
              <a:rPr lang="en-US" sz="1900" dirty="0"/>
              <a:t>which is the browser or a client program.</a:t>
            </a:r>
          </a:p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Wireless Markup Language (WML)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which is a lightweight markup language optimized for use in wireless devices.</a:t>
            </a:r>
          </a:p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WML Script </a:t>
            </a:r>
            <a:r>
              <a:rPr lang="en-US" sz="1900" dirty="0"/>
              <a:t>which is a lightweight client side scripting language.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BB35FC5D-3F63-764B-A7B3-AE6546287758}"/>
              </a:ext>
            </a:extLst>
          </p:cNvPr>
          <p:cNvSpPr/>
          <p:nvPr/>
        </p:nvSpPr>
        <p:spPr>
          <a:xfrm>
            <a:off x="2498796" y="4682011"/>
            <a:ext cx="6696000" cy="152349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Wireless Telephony Application</a:t>
            </a:r>
            <a:r>
              <a:rPr lang="en-US" sz="2000" b="1" dirty="0"/>
              <a:t>: </a:t>
            </a:r>
            <a:r>
              <a:rPr lang="en-US" sz="2000" dirty="0"/>
              <a:t>Telephony services and programming interface.</a:t>
            </a:r>
          </a:p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WAP Push Architecture </a:t>
            </a:r>
            <a:r>
              <a:rPr lang="en-US" sz="2000" dirty="0"/>
              <a:t>which allow for mechanisms to allow origin servers to deliver content to the terminal without the terminal requesting for it.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E9D23D29-DACD-534C-9AA5-823E2DEE545E}"/>
              </a:ext>
            </a:extLst>
          </p:cNvPr>
          <p:cNvSpPr/>
          <p:nvPr/>
        </p:nvSpPr>
        <p:spPr>
          <a:xfrm>
            <a:off x="2498796" y="4628151"/>
            <a:ext cx="6696000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Primary objective of WAE is to provide an </a:t>
            </a:r>
            <a:r>
              <a:rPr lang="en-US" altLang="en-US" sz="2000" b="1" dirty="0">
                <a:solidFill>
                  <a:srgbClr val="C00000"/>
                </a:solidFill>
              </a:rPr>
              <a:t>interoperable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b="1" dirty="0">
                <a:solidFill>
                  <a:srgbClr val="C00000"/>
                </a:solidFill>
              </a:rPr>
              <a:t>environment</a:t>
            </a:r>
            <a:r>
              <a:rPr lang="en-US" altLang="en-US" sz="2000" dirty="0"/>
              <a:t> to build services in wireless space.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C00000"/>
                </a:solidFill>
              </a:rPr>
              <a:t>Content</a:t>
            </a:r>
            <a:r>
              <a:rPr lang="en-US" altLang="en-US" sz="2000" dirty="0"/>
              <a:t> is transported using standard protocols in the WWW domain and an optimized HTTP like protocol in the wireless domain.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5C3167F1-4E63-4A42-B116-829C75AF9718}"/>
              </a:ext>
            </a:extLst>
          </p:cNvPr>
          <p:cNvSpPr/>
          <p:nvPr/>
        </p:nvSpPr>
        <p:spPr>
          <a:xfrm>
            <a:off x="2498796" y="4705094"/>
            <a:ext cx="6696000" cy="1477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WAE architecture allows all </a:t>
            </a:r>
            <a:r>
              <a:rPr lang="en-US" altLang="en-US" b="1" dirty="0">
                <a:solidFill>
                  <a:srgbClr val="C00000"/>
                </a:solidFill>
              </a:rPr>
              <a:t>content and services </a:t>
            </a:r>
            <a:r>
              <a:rPr lang="en-US" altLang="en-US" dirty="0"/>
              <a:t>to be hosted on standard </a:t>
            </a:r>
            <a:r>
              <a:rPr lang="en-US" altLang="en-US" b="1" dirty="0">
                <a:solidFill>
                  <a:srgbClr val="C00000"/>
                </a:solidFill>
              </a:rPr>
              <a:t>Web Servers </a:t>
            </a:r>
            <a:r>
              <a:rPr lang="en-US" altLang="en-US" dirty="0"/>
              <a:t>when all content is located using WWW standard URLs.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WAE enhances some of the WWW standards to reflect some of the telephony network characteristics.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E513F995-C7E0-2644-839C-FC7CA0CA231C}"/>
              </a:ext>
            </a:extLst>
          </p:cNvPr>
          <p:cNvSpPr/>
          <p:nvPr/>
        </p:nvSpPr>
        <p:spPr>
          <a:xfrm>
            <a:off x="2498796" y="4705094"/>
            <a:ext cx="6696000" cy="1477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Unlike HTTP, WSP has been designed by the WAP Forum to provide fast </a:t>
            </a:r>
            <a:r>
              <a:rPr lang="en-US" altLang="en-US" b="1" dirty="0">
                <a:solidFill>
                  <a:srgbClr val="C00000"/>
                </a:solidFill>
              </a:rPr>
              <a:t>connection suspension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C00000"/>
                </a:solidFill>
              </a:rPr>
              <a:t>reconnection</a:t>
            </a:r>
            <a:r>
              <a:rPr lang="en-US" alt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WSP provides a consistent interface between two session services like client and server.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WSP offers both </a:t>
            </a:r>
            <a:r>
              <a:rPr lang="en-US" altLang="en-US" b="1" dirty="0">
                <a:solidFill>
                  <a:srgbClr val="C00000"/>
                </a:solidFill>
              </a:rPr>
              <a:t>connection-oriented and connectionless service</a:t>
            </a:r>
            <a:r>
              <a:rPr lang="en-US" altLang="en-US" dirty="0"/>
              <a:t>.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91A7AA68-6E2F-6346-9CF7-CED97C5E8E5A}"/>
              </a:ext>
            </a:extLst>
          </p:cNvPr>
          <p:cNvSpPr/>
          <p:nvPr/>
        </p:nvSpPr>
        <p:spPr>
          <a:xfrm>
            <a:off x="2498796" y="4597758"/>
            <a:ext cx="66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It runs on top of a datagram service such as </a:t>
            </a:r>
            <a:r>
              <a:rPr lang="en-US" altLang="en-US" b="1" dirty="0">
                <a:solidFill>
                  <a:srgbClr val="C00000"/>
                </a:solidFill>
              </a:rPr>
              <a:t>User Datagram Protocol (UDP) </a:t>
            </a:r>
            <a:r>
              <a:rPr lang="en-US" altLang="en-US" dirty="0"/>
              <a:t>and is part of the standard suite of TCP/IP protocols used to provide a simplified protocol suitable for low bandwidth wireless stations.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WTP </a:t>
            </a:r>
            <a:r>
              <a:rPr lang="en-US" altLang="en-US" b="1" dirty="0">
                <a:solidFill>
                  <a:srgbClr val="C00000"/>
                </a:solidFill>
              </a:rPr>
              <a:t>supports</a:t>
            </a:r>
            <a:r>
              <a:rPr lang="en-US" altLang="en-US" dirty="0"/>
              <a:t> class of transaction service, optional user-to-user reliability, PDU concatenation and asynchronous transaction.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1A35CA99-7E84-DB49-88F9-A51CD355BE81}"/>
              </a:ext>
            </a:extLst>
          </p:cNvPr>
          <p:cNvSpPr/>
          <p:nvPr/>
        </p:nvSpPr>
        <p:spPr>
          <a:xfrm>
            <a:off x="2498796" y="4628150"/>
            <a:ext cx="6696000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WTLS incorporates </a:t>
            </a:r>
            <a:r>
              <a:rPr lang="en-US" altLang="en-US" sz="2000" b="1" dirty="0">
                <a:solidFill>
                  <a:srgbClr val="C00000"/>
                </a:solidFill>
              </a:rPr>
              <a:t>security features </a:t>
            </a:r>
            <a:r>
              <a:rPr lang="en-US" altLang="en-US" sz="2000" dirty="0"/>
              <a:t>that are based upon the established </a:t>
            </a:r>
            <a:r>
              <a:rPr lang="en-US" altLang="en-US" sz="2000" b="1" dirty="0">
                <a:solidFill>
                  <a:srgbClr val="C00000"/>
                </a:solidFill>
              </a:rPr>
              <a:t>Transport Layer Security(TLS) </a:t>
            </a:r>
            <a:r>
              <a:rPr lang="en-US" altLang="en-US" sz="2000" dirty="0"/>
              <a:t>protocol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It </a:t>
            </a:r>
            <a:r>
              <a:rPr lang="en-US" altLang="en-US" sz="2000" b="1" dirty="0">
                <a:solidFill>
                  <a:srgbClr val="C00000"/>
                </a:solidFill>
              </a:rPr>
              <a:t>provides</a:t>
            </a:r>
            <a:r>
              <a:rPr lang="en-US" altLang="en-US" sz="2000" dirty="0"/>
              <a:t> data integrity, privacy, authentication, denial of service protection.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FACA978E-60DD-444F-A2A5-AAB8CE14CE2B}"/>
              </a:ext>
            </a:extLst>
          </p:cNvPr>
          <p:cNvSpPr/>
          <p:nvPr/>
        </p:nvSpPr>
        <p:spPr>
          <a:xfrm>
            <a:off x="2498796" y="4782039"/>
            <a:ext cx="6696000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WDP is transport layer protocol in </a:t>
            </a:r>
            <a:r>
              <a:rPr lang="en-US" altLang="en-US" sz="2000" b="1" dirty="0">
                <a:solidFill>
                  <a:srgbClr val="C00000"/>
                </a:solidFill>
              </a:rPr>
              <a:t>WAP architecture</a:t>
            </a:r>
            <a:r>
              <a:rPr lang="en-US" altLang="en-US" sz="20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WDP operates above </a:t>
            </a:r>
            <a:r>
              <a:rPr lang="en-US" altLang="en-US" sz="2000" b="1" dirty="0">
                <a:solidFill>
                  <a:srgbClr val="C00000"/>
                </a:solidFill>
              </a:rPr>
              <a:t>data capable bearer services </a:t>
            </a:r>
            <a:r>
              <a:rPr lang="en-US" altLang="en-US" sz="2000" dirty="0"/>
              <a:t>supported by various network type general transport service.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BD5AC543-52C1-5D46-9160-9E842B5653B1}"/>
              </a:ext>
            </a:extLst>
          </p:cNvPr>
          <p:cNvSpPr/>
          <p:nvPr/>
        </p:nvSpPr>
        <p:spPr>
          <a:xfrm>
            <a:off x="2494046" y="4793551"/>
            <a:ext cx="6696000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It allows WAP to be </a:t>
            </a:r>
            <a:r>
              <a:rPr lang="en-US" altLang="en-US" sz="2000" b="1" dirty="0">
                <a:solidFill>
                  <a:srgbClr val="C00000"/>
                </a:solidFill>
              </a:rPr>
              <a:t>bearer-independent</a:t>
            </a:r>
            <a:r>
              <a:rPr lang="en-US" altLang="en-US" sz="2000" dirty="0"/>
              <a:t> by adapting the transport layer of the underlying bearer.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2000" dirty="0"/>
              <a:t>The WDP presents a </a:t>
            </a:r>
            <a:r>
              <a:rPr lang="en-US" altLang="en-US" sz="2000" b="1" dirty="0">
                <a:solidFill>
                  <a:srgbClr val="C00000"/>
                </a:solidFill>
              </a:rPr>
              <a:t>consistent data format</a:t>
            </a:r>
            <a:r>
              <a:rPr lang="en-US" altLang="en-US" sz="2000" dirty="0"/>
              <a:t> to the higher layers of the WAP protocol stack.</a:t>
            </a:r>
          </a:p>
        </p:txBody>
      </p:sp>
      <p:sp>
        <p:nvSpPr>
          <p:cNvPr id="32" name="WTP">
            <a:extLst>
              <a:ext uri="{FF2B5EF4-FFF2-40B4-BE49-F238E27FC236}">
                <a16:creationId xmlns:a16="http://schemas.microsoft.com/office/drawing/2014/main" id="{FE4423C0-6BCC-3A4B-AFA5-31B0E6C69C23}"/>
              </a:ext>
            </a:extLst>
          </p:cNvPr>
          <p:cNvSpPr/>
          <p:nvPr/>
        </p:nvSpPr>
        <p:spPr>
          <a:xfrm>
            <a:off x="393696" y="4520765"/>
            <a:ext cx="2095500" cy="1835603"/>
          </a:xfrm>
          <a:custGeom>
            <a:avLst/>
            <a:gdLst>
              <a:gd name="connsiteX0" fmla="*/ 0 w 1937951"/>
              <a:gd name="connsiteY0" fmla="*/ 262544 h 1575234"/>
              <a:gd name="connsiteX1" fmla="*/ 262544 w 1937951"/>
              <a:gd name="connsiteY1" fmla="*/ 0 h 1575234"/>
              <a:gd name="connsiteX2" fmla="*/ 1675407 w 1937951"/>
              <a:gd name="connsiteY2" fmla="*/ 0 h 1575234"/>
              <a:gd name="connsiteX3" fmla="*/ 1937951 w 1937951"/>
              <a:gd name="connsiteY3" fmla="*/ 262544 h 1575234"/>
              <a:gd name="connsiteX4" fmla="*/ 1937951 w 1937951"/>
              <a:gd name="connsiteY4" fmla="*/ 1312690 h 1575234"/>
              <a:gd name="connsiteX5" fmla="*/ 1675407 w 1937951"/>
              <a:gd name="connsiteY5" fmla="*/ 1575234 h 1575234"/>
              <a:gd name="connsiteX6" fmla="*/ 262544 w 1937951"/>
              <a:gd name="connsiteY6" fmla="*/ 1575234 h 1575234"/>
              <a:gd name="connsiteX7" fmla="*/ 0 w 1937951"/>
              <a:gd name="connsiteY7" fmla="*/ 1312690 h 1575234"/>
              <a:gd name="connsiteX8" fmla="*/ 0 w 1937951"/>
              <a:gd name="connsiteY8" fmla="*/ 262544 h 157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51" h="1575234">
                <a:moveTo>
                  <a:pt x="0" y="262544"/>
                </a:moveTo>
                <a:cubicBezTo>
                  <a:pt x="0" y="117545"/>
                  <a:pt x="117545" y="0"/>
                  <a:pt x="262544" y="0"/>
                </a:cubicBezTo>
                <a:lnTo>
                  <a:pt x="1675407" y="0"/>
                </a:lnTo>
                <a:cubicBezTo>
                  <a:pt x="1820406" y="0"/>
                  <a:pt x="1937951" y="117545"/>
                  <a:pt x="1937951" y="262544"/>
                </a:cubicBezTo>
                <a:lnTo>
                  <a:pt x="1937951" y="1312690"/>
                </a:lnTo>
                <a:cubicBezTo>
                  <a:pt x="1937951" y="1457689"/>
                  <a:pt x="1820406" y="1575234"/>
                  <a:pt x="1675407" y="1575234"/>
                </a:cubicBezTo>
                <a:lnTo>
                  <a:pt x="262544" y="1575234"/>
                </a:lnTo>
                <a:cubicBezTo>
                  <a:pt x="117545" y="1575234"/>
                  <a:pt x="0" y="1457689"/>
                  <a:pt x="0" y="1312690"/>
                </a:cubicBezTo>
                <a:lnTo>
                  <a:pt x="0" y="262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6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6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60717" tIns="118807" rIns="160717" bIns="11880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>
                <a:solidFill>
                  <a:schemeClr val="tx1"/>
                </a:solidFill>
              </a:rPr>
              <a:t>Wireless Transaction Protocol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>
                <a:solidFill>
                  <a:schemeClr val="tx1"/>
                </a:solidFill>
              </a:rPr>
              <a:t>(WTP)</a:t>
            </a:r>
            <a:endParaRPr lang="en-US" sz="2200" b="0" kern="1200" dirty="0"/>
          </a:p>
        </p:txBody>
      </p:sp>
      <p:sp>
        <p:nvSpPr>
          <p:cNvPr id="33" name="WSP">
            <a:extLst>
              <a:ext uri="{FF2B5EF4-FFF2-40B4-BE49-F238E27FC236}">
                <a16:creationId xmlns:a16="http://schemas.microsoft.com/office/drawing/2014/main" id="{C0BD6C35-CBC6-034E-8435-5929074BF2A9}"/>
              </a:ext>
            </a:extLst>
          </p:cNvPr>
          <p:cNvSpPr/>
          <p:nvPr/>
        </p:nvSpPr>
        <p:spPr>
          <a:xfrm>
            <a:off x="393696" y="4520765"/>
            <a:ext cx="2095500" cy="1835603"/>
          </a:xfrm>
          <a:custGeom>
            <a:avLst/>
            <a:gdLst>
              <a:gd name="connsiteX0" fmla="*/ 0 w 1937951"/>
              <a:gd name="connsiteY0" fmla="*/ 262544 h 1575234"/>
              <a:gd name="connsiteX1" fmla="*/ 262544 w 1937951"/>
              <a:gd name="connsiteY1" fmla="*/ 0 h 1575234"/>
              <a:gd name="connsiteX2" fmla="*/ 1675407 w 1937951"/>
              <a:gd name="connsiteY2" fmla="*/ 0 h 1575234"/>
              <a:gd name="connsiteX3" fmla="*/ 1937951 w 1937951"/>
              <a:gd name="connsiteY3" fmla="*/ 262544 h 1575234"/>
              <a:gd name="connsiteX4" fmla="*/ 1937951 w 1937951"/>
              <a:gd name="connsiteY4" fmla="*/ 1312690 h 1575234"/>
              <a:gd name="connsiteX5" fmla="*/ 1675407 w 1937951"/>
              <a:gd name="connsiteY5" fmla="*/ 1575234 h 1575234"/>
              <a:gd name="connsiteX6" fmla="*/ 262544 w 1937951"/>
              <a:gd name="connsiteY6" fmla="*/ 1575234 h 1575234"/>
              <a:gd name="connsiteX7" fmla="*/ 0 w 1937951"/>
              <a:gd name="connsiteY7" fmla="*/ 1312690 h 1575234"/>
              <a:gd name="connsiteX8" fmla="*/ 0 w 1937951"/>
              <a:gd name="connsiteY8" fmla="*/ 262544 h 157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51" h="1575234">
                <a:moveTo>
                  <a:pt x="0" y="262544"/>
                </a:moveTo>
                <a:cubicBezTo>
                  <a:pt x="0" y="117545"/>
                  <a:pt x="117545" y="0"/>
                  <a:pt x="262544" y="0"/>
                </a:cubicBezTo>
                <a:lnTo>
                  <a:pt x="1675407" y="0"/>
                </a:lnTo>
                <a:cubicBezTo>
                  <a:pt x="1820406" y="0"/>
                  <a:pt x="1937951" y="117545"/>
                  <a:pt x="1937951" y="262544"/>
                </a:cubicBezTo>
                <a:lnTo>
                  <a:pt x="1937951" y="1312690"/>
                </a:lnTo>
                <a:cubicBezTo>
                  <a:pt x="1937951" y="1457689"/>
                  <a:pt x="1820406" y="1575234"/>
                  <a:pt x="1675407" y="1575234"/>
                </a:cubicBezTo>
                <a:lnTo>
                  <a:pt x="262544" y="1575234"/>
                </a:lnTo>
                <a:cubicBezTo>
                  <a:pt x="117545" y="1575234"/>
                  <a:pt x="0" y="1457689"/>
                  <a:pt x="0" y="1312690"/>
                </a:cubicBezTo>
                <a:lnTo>
                  <a:pt x="0" y="262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6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6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60717" tIns="118807" rIns="160717" bIns="11880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>
                <a:solidFill>
                  <a:schemeClr val="tx1"/>
                </a:solidFill>
              </a:rPr>
              <a:t>Wireless Session Protocol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>
                <a:solidFill>
                  <a:schemeClr val="tx1"/>
                </a:solidFill>
              </a:rPr>
              <a:t>(WSP)</a:t>
            </a:r>
            <a:endParaRPr lang="en-US" sz="2200" b="0" kern="1200" dirty="0"/>
          </a:p>
        </p:txBody>
      </p:sp>
      <p:sp>
        <p:nvSpPr>
          <p:cNvPr id="34" name="WTLS">
            <a:extLst>
              <a:ext uri="{FF2B5EF4-FFF2-40B4-BE49-F238E27FC236}">
                <a16:creationId xmlns:a16="http://schemas.microsoft.com/office/drawing/2014/main" id="{3DA0578F-C120-2345-BB8E-02D185B346BE}"/>
              </a:ext>
            </a:extLst>
          </p:cNvPr>
          <p:cNvSpPr/>
          <p:nvPr/>
        </p:nvSpPr>
        <p:spPr>
          <a:xfrm>
            <a:off x="393696" y="4520765"/>
            <a:ext cx="2095500" cy="1835603"/>
          </a:xfrm>
          <a:custGeom>
            <a:avLst/>
            <a:gdLst>
              <a:gd name="connsiteX0" fmla="*/ 0 w 1937951"/>
              <a:gd name="connsiteY0" fmla="*/ 262544 h 1575234"/>
              <a:gd name="connsiteX1" fmla="*/ 262544 w 1937951"/>
              <a:gd name="connsiteY1" fmla="*/ 0 h 1575234"/>
              <a:gd name="connsiteX2" fmla="*/ 1675407 w 1937951"/>
              <a:gd name="connsiteY2" fmla="*/ 0 h 1575234"/>
              <a:gd name="connsiteX3" fmla="*/ 1937951 w 1937951"/>
              <a:gd name="connsiteY3" fmla="*/ 262544 h 1575234"/>
              <a:gd name="connsiteX4" fmla="*/ 1937951 w 1937951"/>
              <a:gd name="connsiteY4" fmla="*/ 1312690 h 1575234"/>
              <a:gd name="connsiteX5" fmla="*/ 1675407 w 1937951"/>
              <a:gd name="connsiteY5" fmla="*/ 1575234 h 1575234"/>
              <a:gd name="connsiteX6" fmla="*/ 262544 w 1937951"/>
              <a:gd name="connsiteY6" fmla="*/ 1575234 h 1575234"/>
              <a:gd name="connsiteX7" fmla="*/ 0 w 1937951"/>
              <a:gd name="connsiteY7" fmla="*/ 1312690 h 1575234"/>
              <a:gd name="connsiteX8" fmla="*/ 0 w 1937951"/>
              <a:gd name="connsiteY8" fmla="*/ 262544 h 157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51" h="1575234">
                <a:moveTo>
                  <a:pt x="0" y="262544"/>
                </a:moveTo>
                <a:cubicBezTo>
                  <a:pt x="0" y="117545"/>
                  <a:pt x="117545" y="0"/>
                  <a:pt x="262544" y="0"/>
                </a:cubicBezTo>
                <a:lnTo>
                  <a:pt x="1675407" y="0"/>
                </a:lnTo>
                <a:cubicBezTo>
                  <a:pt x="1820406" y="0"/>
                  <a:pt x="1937951" y="117545"/>
                  <a:pt x="1937951" y="262544"/>
                </a:cubicBezTo>
                <a:lnTo>
                  <a:pt x="1937951" y="1312690"/>
                </a:lnTo>
                <a:cubicBezTo>
                  <a:pt x="1937951" y="1457689"/>
                  <a:pt x="1820406" y="1575234"/>
                  <a:pt x="1675407" y="1575234"/>
                </a:cubicBezTo>
                <a:lnTo>
                  <a:pt x="262544" y="1575234"/>
                </a:lnTo>
                <a:cubicBezTo>
                  <a:pt x="117545" y="1575234"/>
                  <a:pt x="0" y="1457689"/>
                  <a:pt x="0" y="1312690"/>
                </a:cubicBezTo>
                <a:lnTo>
                  <a:pt x="0" y="262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6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6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60717" tIns="118807" rIns="160717" bIns="11880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/>
              <a:t>Wireless Transport Layer Security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/>
              <a:t>(WTLS)</a:t>
            </a:r>
          </a:p>
        </p:txBody>
      </p:sp>
      <p:sp>
        <p:nvSpPr>
          <p:cNvPr id="35" name="WDP">
            <a:extLst>
              <a:ext uri="{FF2B5EF4-FFF2-40B4-BE49-F238E27FC236}">
                <a16:creationId xmlns:a16="http://schemas.microsoft.com/office/drawing/2014/main" id="{5391018A-07E5-614F-AF77-E5F7D550450F}"/>
              </a:ext>
            </a:extLst>
          </p:cNvPr>
          <p:cNvSpPr/>
          <p:nvPr/>
        </p:nvSpPr>
        <p:spPr>
          <a:xfrm>
            <a:off x="393696" y="4520765"/>
            <a:ext cx="2095500" cy="1835603"/>
          </a:xfrm>
          <a:custGeom>
            <a:avLst/>
            <a:gdLst>
              <a:gd name="connsiteX0" fmla="*/ 0 w 1937951"/>
              <a:gd name="connsiteY0" fmla="*/ 262544 h 1575234"/>
              <a:gd name="connsiteX1" fmla="*/ 262544 w 1937951"/>
              <a:gd name="connsiteY1" fmla="*/ 0 h 1575234"/>
              <a:gd name="connsiteX2" fmla="*/ 1675407 w 1937951"/>
              <a:gd name="connsiteY2" fmla="*/ 0 h 1575234"/>
              <a:gd name="connsiteX3" fmla="*/ 1937951 w 1937951"/>
              <a:gd name="connsiteY3" fmla="*/ 262544 h 1575234"/>
              <a:gd name="connsiteX4" fmla="*/ 1937951 w 1937951"/>
              <a:gd name="connsiteY4" fmla="*/ 1312690 h 1575234"/>
              <a:gd name="connsiteX5" fmla="*/ 1675407 w 1937951"/>
              <a:gd name="connsiteY5" fmla="*/ 1575234 h 1575234"/>
              <a:gd name="connsiteX6" fmla="*/ 262544 w 1937951"/>
              <a:gd name="connsiteY6" fmla="*/ 1575234 h 1575234"/>
              <a:gd name="connsiteX7" fmla="*/ 0 w 1937951"/>
              <a:gd name="connsiteY7" fmla="*/ 1312690 h 1575234"/>
              <a:gd name="connsiteX8" fmla="*/ 0 w 1937951"/>
              <a:gd name="connsiteY8" fmla="*/ 262544 h 157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51" h="1575234">
                <a:moveTo>
                  <a:pt x="0" y="262544"/>
                </a:moveTo>
                <a:cubicBezTo>
                  <a:pt x="0" y="117545"/>
                  <a:pt x="117545" y="0"/>
                  <a:pt x="262544" y="0"/>
                </a:cubicBezTo>
                <a:lnTo>
                  <a:pt x="1675407" y="0"/>
                </a:lnTo>
                <a:cubicBezTo>
                  <a:pt x="1820406" y="0"/>
                  <a:pt x="1937951" y="117545"/>
                  <a:pt x="1937951" y="262544"/>
                </a:cubicBezTo>
                <a:lnTo>
                  <a:pt x="1937951" y="1312690"/>
                </a:lnTo>
                <a:cubicBezTo>
                  <a:pt x="1937951" y="1457689"/>
                  <a:pt x="1820406" y="1575234"/>
                  <a:pt x="1675407" y="1575234"/>
                </a:cubicBezTo>
                <a:lnTo>
                  <a:pt x="262544" y="1575234"/>
                </a:lnTo>
                <a:cubicBezTo>
                  <a:pt x="117545" y="1575234"/>
                  <a:pt x="0" y="1457689"/>
                  <a:pt x="0" y="1312690"/>
                </a:cubicBezTo>
                <a:lnTo>
                  <a:pt x="0" y="262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6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6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60717" tIns="118807" rIns="160717" bIns="11880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/>
              <a:t>Wireless Datagram Protocol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kern="1200" dirty="0"/>
              <a:t>(WDP)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66D1C5-300D-F640-902E-A143D1BA85BB}"/>
              </a:ext>
            </a:extLst>
          </p:cNvPr>
          <p:cNvSpPr/>
          <p:nvPr/>
        </p:nvSpPr>
        <p:spPr>
          <a:xfrm>
            <a:off x="627266" y="1142999"/>
            <a:ext cx="940904" cy="3377765"/>
          </a:xfrm>
          <a:custGeom>
            <a:avLst/>
            <a:gdLst>
              <a:gd name="connsiteX0" fmla="*/ 0 w 940904"/>
              <a:gd name="connsiteY0" fmla="*/ 3352800 h 3352800"/>
              <a:gd name="connsiteX1" fmla="*/ 0 w 940904"/>
              <a:gd name="connsiteY1" fmla="*/ 0 h 3352800"/>
              <a:gd name="connsiteX2" fmla="*/ 940904 w 940904"/>
              <a:gd name="connsiteY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3352800">
                <a:moveTo>
                  <a:pt x="0" y="3352800"/>
                </a:moveTo>
                <a:lnTo>
                  <a:pt x="0" y="0"/>
                </a:lnTo>
                <a:lnTo>
                  <a:pt x="940904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160AA8E-FFDA-CC48-A283-97C836AB8865}"/>
              </a:ext>
            </a:extLst>
          </p:cNvPr>
          <p:cNvSpPr/>
          <p:nvPr/>
        </p:nvSpPr>
        <p:spPr>
          <a:xfrm>
            <a:off x="633892" y="1752599"/>
            <a:ext cx="940904" cy="2768165"/>
          </a:xfrm>
          <a:custGeom>
            <a:avLst/>
            <a:gdLst>
              <a:gd name="connsiteX0" fmla="*/ 0 w 940904"/>
              <a:gd name="connsiteY0" fmla="*/ 3352800 h 3352800"/>
              <a:gd name="connsiteX1" fmla="*/ 0 w 940904"/>
              <a:gd name="connsiteY1" fmla="*/ 0 h 3352800"/>
              <a:gd name="connsiteX2" fmla="*/ 940904 w 940904"/>
              <a:gd name="connsiteY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3352800">
                <a:moveTo>
                  <a:pt x="0" y="3352800"/>
                </a:moveTo>
                <a:lnTo>
                  <a:pt x="0" y="0"/>
                </a:lnTo>
                <a:lnTo>
                  <a:pt x="940904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A7F85B2-C99C-384C-B352-66329ED746A4}"/>
              </a:ext>
            </a:extLst>
          </p:cNvPr>
          <p:cNvSpPr/>
          <p:nvPr/>
        </p:nvSpPr>
        <p:spPr>
          <a:xfrm>
            <a:off x="627266" y="3352799"/>
            <a:ext cx="940904" cy="1165101"/>
          </a:xfrm>
          <a:custGeom>
            <a:avLst/>
            <a:gdLst>
              <a:gd name="connsiteX0" fmla="*/ 0 w 940904"/>
              <a:gd name="connsiteY0" fmla="*/ 3352800 h 3352800"/>
              <a:gd name="connsiteX1" fmla="*/ 0 w 940904"/>
              <a:gd name="connsiteY1" fmla="*/ 0 h 3352800"/>
              <a:gd name="connsiteX2" fmla="*/ 940904 w 940904"/>
              <a:gd name="connsiteY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3352800">
                <a:moveTo>
                  <a:pt x="0" y="3352800"/>
                </a:moveTo>
                <a:lnTo>
                  <a:pt x="0" y="0"/>
                </a:lnTo>
                <a:lnTo>
                  <a:pt x="940904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48556A9-5BDA-5A48-8739-5B78D1A4ABA3}"/>
              </a:ext>
            </a:extLst>
          </p:cNvPr>
          <p:cNvSpPr/>
          <p:nvPr/>
        </p:nvSpPr>
        <p:spPr>
          <a:xfrm>
            <a:off x="621128" y="2286000"/>
            <a:ext cx="940904" cy="2234765"/>
          </a:xfrm>
          <a:custGeom>
            <a:avLst/>
            <a:gdLst>
              <a:gd name="connsiteX0" fmla="*/ 0 w 940904"/>
              <a:gd name="connsiteY0" fmla="*/ 3352800 h 3352800"/>
              <a:gd name="connsiteX1" fmla="*/ 0 w 940904"/>
              <a:gd name="connsiteY1" fmla="*/ 0 h 3352800"/>
              <a:gd name="connsiteX2" fmla="*/ 940904 w 940904"/>
              <a:gd name="connsiteY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3352800">
                <a:moveTo>
                  <a:pt x="0" y="3352800"/>
                </a:moveTo>
                <a:lnTo>
                  <a:pt x="0" y="0"/>
                </a:lnTo>
                <a:lnTo>
                  <a:pt x="940904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747FECF4-98F2-B949-AD10-55473C3C6FF1}"/>
              </a:ext>
            </a:extLst>
          </p:cNvPr>
          <p:cNvSpPr/>
          <p:nvPr/>
        </p:nvSpPr>
        <p:spPr>
          <a:xfrm>
            <a:off x="639338" y="2819401"/>
            <a:ext cx="940904" cy="1701364"/>
          </a:xfrm>
          <a:custGeom>
            <a:avLst/>
            <a:gdLst>
              <a:gd name="connsiteX0" fmla="*/ 0 w 940904"/>
              <a:gd name="connsiteY0" fmla="*/ 3352800 h 3352800"/>
              <a:gd name="connsiteX1" fmla="*/ 0 w 940904"/>
              <a:gd name="connsiteY1" fmla="*/ 0 h 3352800"/>
              <a:gd name="connsiteX2" fmla="*/ 940904 w 940904"/>
              <a:gd name="connsiteY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904" h="3352800">
                <a:moveTo>
                  <a:pt x="0" y="3352800"/>
                </a:moveTo>
                <a:lnTo>
                  <a:pt x="0" y="0"/>
                </a:lnTo>
                <a:lnTo>
                  <a:pt x="940904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2" grpId="1" animBg="1"/>
      <p:bldP spid="23" grpId="0" build="allAtOnce"/>
      <p:bldP spid="24" grpId="0" build="allAtOnce"/>
      <p:bldP spid="25" grpId="0" build="allAtOnce"/>
      <p:bldP spid="26" grpId="0" build="allAtOnce"/>
      <p:bldP spid="27" grpId="0" build="allAtOnce"/>
      <p:bldP spid="28" grpId="0" build="allAtOnce"/>
      <p:bldP spid="29" grpId="0" build="allAtOnce"/>
      <p:bldP spid="30" grpId="0" build="allAtOnce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with Internet Model</a:t>
            </a:r>
            <a:endParaRPr lang="en-IN" dirty="0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471057" y="1593849"/>
            <a:ext cx="6019800" cy="3467100"/>
            <a:chOff x="1248" y="1728"/>
            <a:chExt cx="3792" cy="2184"/>
          </a:xfrm>
        </p:grpSpPr>
        <p:pic>
          <p:nvPicPr>
            <p:cNvPr id="13" name="Picture 12" descr="C:\Documents and Settings\abhijit\My Documents\wap presentation\internet-mode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28"/>
              <a:ext cx="2436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2544" y="1872"/>
              <a:ext cx="2496" cy="1344"/>
              <a:chOff x="2544" y="1872"/>
              <a:chExt cx="2496" cy="1344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4176" y="2448"/>
                <a:ext cx="864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en-US">
                    <a:latin typeface="Tahoma" panose="020B0604030504040204" pitchFamily="34" charset="0"/>
                  </a:rPr>
                  <a:t>HTML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4176" y="2640"/>
                <a:ext cx="864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en-US">
                    <a:latin typeface="Tahoma" panose="020B0604030504040204" pitchFamily="34" charset="0"/>
                  </a:rPr>
                  <a:t>HTTP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4176" y="2832"/>
                <a:ext cx="864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en-US">
                    <a:latin typeface="Tahoma" panose="020B0604030504040204" pitchFamily="34" charset="0"/>
                  </a:rPr>
                  <a:t>TLS/SSL</a:t>
                </a: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4176" y="3024"/>
                <a:ext cx="864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en-US">
                    <a:latin typeface="Tahoma" panose="020B0604030504040204" pitchFamily="34" charset="0"/>
                  </a:rPr>
                  <a:t>TCP/IP</a:t>
                </a: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2544" y="1872"/>
                <a:ext cx="1968" cy="960"/>
              </a:xfrm>
              <a:custGeom>
                <a:avLst/>
                <a:gdLst>
                  <a:gd name="T0" fmla="*/ 0 w 1968"/>
                  <a:gd name="T1" fmla="*/ 960 h 960"/>
                  <a:gd name="T2" fmla="*/ 528 w 1968"/>
                  <a:gd name="T3" fmla="*/ 288 h 960"/>
                  <a:gd name="T4" fmla="*/ 1440 w 1968"/>
                  <a:gd name="T5" fmla="*/ 48 h 960"/>
                  <a:gd name="T6" fmla="*/ 1968 w 1968"/>
                  <a:gd name="T7" fmla="*/ 57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8" h="960">
                    <a:moveTo>
                      <a:pt x="0" y="960"/>
                    </a:moveTo>
                    <a:cubicBezTo>
                      <a:pt x="144" y="700"/>
                      <a:pt x="288" y="440"/>
                      <a:pt x="528" y="288"/>
                    </a:cubicBezTo>
                    <a:cubicBezTo>
                      <a:pt x="768" y="136"/>
                      <a:pt x="1200" y="0"/>
                      <a:pt x="1440" y="48"/>
                    </a:cubicBezTo>
                    <a:cubicBezTo>
                      <a:pt x="1680" y="96"/>
                      <a:pt x="1888" y="480"/>
                      <a:pt x="1968" y="576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497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WAP Architecture</a:t>
            </a:r>
            <a:endParaRPr lang="en-IN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173288" y="1661319"/>
            <a:ext cx="7845426" cy="3535363"/>
            <a:chOff x="721" y="1204"/>
            <a:chExt cx="4942" cy="222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69" y="1801"/>
              <a:ext cx="1294" cy="1630"/>
            </a:xfrm>
            <a:prstGeom prst="rect">
              <a:avLst/>
            </a:prstGeom>
            <a:solidFill>
              <a:srgbClr val="5430AA">
                <a:alpha val="40000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509" y="1797"/>
              <a:ext cx="1089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en-US" b="1" dirty="0"/>
                <a:t>Web Server</a:t>
              </a: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4581" y="2949"/>
              <a:ext cx="518" cy="422"/>
              <a:chOff x="4581" y="2949"/>
              <a:chExt cx="518" cy="422"/>
            </a:xfrm>
          </p:grpSpPr>
          <p:pic>
            <p:nvPicPr>
              <p:cNvPr id="226" name="Picture 225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1" y="2949"/>
                <a:ext cx="518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7" name="Rectangle 226"/>
              <p:cNvSpPr>
                <a:spLocks noChangeArrowheads="1"/>
              </p:cNvSpPr>
              <p:nvPr/>
            </p:nvSpPr>
            <p:spPr bwMode="auto">
              <a:xfrm>
                <a:off x="4581" y="3045"/>
                <a:ext cx="469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altLang="en-US" sz="1400" i="1">
                    <a:solidFill>
                      <a:schemeClr val="bg1"/>
                    </a:solidFill>
                  </a:rPr>
                  <a:t>Content</a:t>
                </a:r>
              </a:p>
            </p:txBody>
          </p:sp>
        </p:grp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4513" y="2235"/>
              <a:ext cx="622" cy="584"/>
              <a:chOff x="4513" y="2235"/>
              <a:chExt cx="622" cy="584"/>
            </a:xfrm>
          </p:grpSpPr>
          <p:sp>
            <p:nvSpPr>
              <p:cNvPr id="224" name="Oval 223"/>
              <p:cNvSpPr>
                <a:spLocks noChangeArrowheads="1"/>
              </p:cNvSpPr>
              <p:nvPr/>
            </p:nvSpPr>
            <p:spPr bwMode="auto">
              <a:xfrm>
                <a:off x="4513" y="2235"/>
                <a:ext cx="622" cy="58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25" name="Rectangle 224"/>
              <p:cNvSpPr>
                <a:spLocks noChangeArrowheads="1"/>
              </p:cNvSpPr>
              <p:nvPr/>
            </p:nvSpPr>
            <p:spPr bwMode="auto">
              <a:xfrm>
                <a:off x="4588" y="2263"/>
                <a:ext cx="471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r>
                  <a:rPr lang="en-US" altLang="en-US" sz="1600"/>
                  <a:t>CGI</a:t>
                </a:r>
              </a:p>
              <a:p>
                <a:pPr algn="ctr" eaLnBrk="0" hangingPunct="0"/>
                <a:r>
                  <a:rPr lang="en-US" altLang="en-US" sz="1600"/>
                  <a:t>Scripts</a:t>
                </a:r>
              </a:p>
              <a:p>
                <a:pPr algn="ctr" eaLnBrk="0" hangingPunct="0"/>
                <a:r>
                  <a:rPr lang="en-US" altLang="en-US" sz="1600"/>
                  <a:t>etc.</a:t>
                </a:r>
              </a:p>
            </p:txBody>
          </p:sp>
        </p:grp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 rot="16200000">
              <a:off x="4829" y="2534"/>
              <a:ext cx="1177" cy="3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altLang="en-US" sz="1600"/>
                <a:t>WML Decks</a:t>
              </a:r>
            </a:p>
            <a:p>
              <a:pPr algn="ctr" eaLnBrk="0" hangingPunct="0"/>
              <a:r>
                <a:rPr lang="en-US" altLang="en-US" sz="1600"/>
                <a:t>with WML-Script</a:t>
              </a:r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305" y="1917"/>
              <a:ext cx="1342" cy="1394"/>
              <a:chOff x="2305" y="1917"/>
              <a:chExt cx="1342" cy="1394"/>
            </a:xfrm>
          </p:grpSpPr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2305" y="1921"/>
                <a:ext cx="1294" cy="1390"/>
              </a:xfrm>
              <a:prstGeom prst="rect">
                <a:avLst/>
              </a:prstGeom>
              <a:solidFill>
                <a:srgbClr val="5430AA">
                  <a:alpha val="49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189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9" name="Rectangle 218"/>
              <p:cNvSpPr>
                <a:spLocks noChangeArrowheads="1"/>
              </p:cNvSpPr>
              <p:nvPr/>
            </p:nvSpPr>
            <p:spPr bwMode="auto">
              <a:xfrm>
                <a:off x="2312" y="1917"/>
                <a:ext cx="1335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eaLnBrk="0" hangingPunct="0"/>
                <a:r>
                  <a:rPr lang="en-US" altLang="en-US" b="1" dirty="0"/>
                  <a:t>WAP Gateway</a:t>
                </a:r>
              </a:p>
            </p:txBody>
          </p:sp>
          <p:grpSp>
            <p:nvGrpSpPr>
              <p:cNvPr id="220" name="Group 219"/>
              <p:cNvGrpSpPr>
                <a:grpSpLocks/>
              </p:cNvGrpSpPr>
              <p:nvPr/>
            </p:nvGrpSpPr>
            <p:grpSpPr bwMode="auto">
              <a:xfrm>
                <a:off x="2365" y="2310"/>
                <a:ext cx="1166" cy="954"/>
                <a:chOff x="2365" y="2310"/>
                <a:chExt cx="1166" cy="954"/>
              </a:xfrm>
            </p:grpSpPr>
            <p:sp>
              <p:nvSpPr>
                <p:cNvPr id="221" name="Rectangle 220"/>
                <p:cNvSpPr>
                  <a:spLocks noChangeArrowheads="1"/>
                </p:cNvSpPr>
                <p:nvPr/>
              </p:nvSpPr>
              <p:spPr bwMode="auto">
                <a:xfrm>
                  <a:off x="2457" y="2310"/>
                  <a:ext cx="990" cy="2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eaLnBrk="0" hangingPunct="0"/>
                  <a:r>
                    <a:rPr lang="en-US" altLang="en-US" sz="1800"/>
                    <a:t>WML Encoder</a:t>
                  </a:r>
                </a:p>
              </p:txBody>
            </p:sp>
            <p:sp>
              <p:nvSpPr>
                <p:cNvPr id="222" name="Rectangle 221"/>
                <p:cNvSpPr>
                  <a:spLocks noChangeArrowheads="1"/>
                </p:cNvSpPr>
                <p:nvPr/>
              </p:nvSpPr>
              <p:spPr bwMode="auto">
                <a:xfrm>
                  <a:off x="2543" y="2582"/>
                  <a:ext cx="818" cy="4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altLang="en-US" sz="1800"/>
                    <a:t>WMLScript</a:t>
                  </a:r>
                </a:p>
                <a:p>
                  <a:pPr algn="ctr" eaLnBrk="0" hangingPunct="0"/>
                  <a:r>
                    <a:rPr lang="en-US" altLang="en-US" sz="1800"/>
                    <a:t>Compiler</a:t>
                  </a:r>
                </a:p>
              </p:txBody>
            </p:sp>
            <p:sp>
              <p:nvSpPr>
                <p:cNvPr id="223" name="Rectangle 222"/>
                <p:cNvSpPr>
                  <a:spLocks noChangeArrowheads="1"/>
                </p:cNvSpPr>
                <p:nvPr/>
              </p:nvSpPr>
              <p:spPr bwMode="auto">
                <a:xfrm>
                  <a:off x="2365" y="3027"/>
                  <a:ext cx="1166" cy="2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eaLnBrk="0" hangingPunct="0"/>
                  <a:r>
                    <a:rPr lang="en-US" altLang="en-US" sz="1800"/>
                    <a:t>Protocol Adapters</a:t>
                  </a:r>
                </a:p>
              </p:txBody>
            </p:sp>
          </p:grp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912" y="1296"/>
              <a:ext cx="479" cy="456"/>
              <a:chOff x="912" y="1296"/>
              <a:chExt cx="479" cy="456"/>
            </a:xfrm>
          </p:grpSpPr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1352" y="1350"/>
                <a:ext cx="39" cy="77"/>
              </a:xfrm>
              <a:custGeom>
                <a:avLst/>
                <a:gdLst>
                  <a:gd name="T0" fmla="*/ 38 w 39"/>
                  <a:gd name="T1" fmla="*/ 41 h 77"/>
                  <a:gd name="T2" fmla="*/ 38 w 39"/>
                  <a:gd name="T3" fmla="*/ 48 h 77"/>
                  <a:gd name="T4" fmla="*/ 37 w 39"/>
                  <a:gd name="T5" fmla="*/ 53 h 77"/>
                  <a:gd name="T6" fmla="*/ 34 w 39"/>
                  <a:gd name="T7" fmla="*/ 59 h 77"/>
                  <a:gd name="T8" fmla="*/ 30 w 39"/>
                  <a:gd name="T9" fmla="*/ 64 h 77"/>
                  <a:gd name="T10" fmla="*/ 25 w 39"/>
                  <a:gd name="T11" fmla="*/ 68 h 77"/>
                  <a:gd name="T12" fmla="*/ 20 w 39"/>
                  <a:gd name="T13" fmla="*/ 72 h 77"/>
                  <a:gd name="T14" fmla="*/ 14 w 39"/>
                  <a:gd name="T15" fmla="*/ 74 h 77"/>
                  <a:gd name="T16" fmla="*/ 7 w 39"/>
                  <a:gd name="T17" fmla="*/ 76 h 77"/>
                  <a:gd name="T18" fmla="*/ 5 w 39"/>
                  <a:gd name="T19" fmla="*/ 76 h 77"/>
                  <a:gd name="T20" fmla="*/ 3 w 39"/>
                  <a:gd name="T21" fmla="*/ 75 h 77"/>
                  <a:gd name="T22" fmla="*/ 2 w 39"/>
                  <a:gd name="T23" fmla="*/ 74 h 77"/>
                  <a:gd name="T24" fmla="*/ 1 w 39"/>
                  <a:gd name="T25" fmla="*/ 73 h 77"/>
                  <a:gd name="T26" fmla="*/ 1 w 39"/>
                  <a:gd name="T27" fmla="*/ 71 h 77"/>
                  <a:gd name="T28" fmla="*/ 1 w 39"/>
                  <a:gd name="T29" fmla="*/ 69 h 77"/>
                  <a:gd name="T30" fmla="*/ 3 w 39"/>
                  <a:gd name="T31" fmla="*/ 67 h 77"/>
                  <a:gd name="T32" fmla="*/ 5 w 39"/>
                  <a:gd name="T33" fmla="*/ 67 h 77"/>
                  <a:gd name="T34" fmla="*/ 11 w 39"/>
                  <a:gd name="T35" fmla="*/ 65 h 77"/>
                  <a:gd name="T36" fmla="*/ 17 w 39"/>
                  <a:gd name="T37" fmla="*/ 62 h 77"/>
                  <a:gd name="T38" fmla="*/ 21 w 39"/>
                  <a:gd name="T39" fmla="*/ 58 h 77"/>
                  <a:gd name="T40" fmla="*/ 25 w 39"/>
                  <a:gd name="T41" fmla="*/ 53 h 77"/>
                  <a:gd name="T42" fmla="*/ 27 w 39"/>
                  <a:gd name="T43" fmla="*/ 48 h 77"/>
                  <a:gd name="T44" fmla="*/ 28 w 39"/>
                  <a:gd name="T45" fmla="*/ 42 h 77"/>
                  <a:gd name="T46" fmla="*/ 28 w 39"/>
                  <a:gd name="T47" fmla="*/ 35 h 77"/>
                  <a:gd name="T48" fmla="*/ 26 w 39"/>
                  <a:gd name="T49" fmla="*/ 29 h 77"/>
                  <a:gd name="T50" fmla="*/ 24 w 39"/>
                  <a:gd name="T51" fmla="*/ 24 h 77"/>
                  <a:gd name="T52" fmla="*/ 19 w 39"/>
                  <a:gd name="T53" fmla="*/ 19 h 77"/>
                  <a:gd name="T54" fmla="*/ 15 w 39"/>
                  <a:gd name="T55" fmla="*/ 15 h 77"/>
                  <a:gd name="T56" fmla="*/ 10 w 39"/>
                  <a:gd name="T57" fmla="*/ 11 h 77"/>
                  <a:gd name="T58" fmla="*/ 5 w 39"/>
                  <a:gd name="T59" fmla="*/ 7 h 77"/>
                  <a:gd name="T60" fmla="*/ 2 w 39"/>
                  <a:gd name="T61" fmla="*/ 4 h 77"/>
                  <a:gd name="T62" fmla="*/ 0 w 39"/>
                  <a:gd name="T63" fmla="*/ 2 h 77"/>
                  <a:gd name="T64" fmla="*/ 0 w 39"/>
                  <a:gd name="T65" fmla="*/ 0 h 77"/>
                  <a:gd name="T66" fmla="*/ 4 w 39"/>
                  <a:gd name="T67" fmla="*/ 2 h 77"/>
                  <a:gd name="T68" fmla="*/ 10 w 39"/>
                  <a:gd name="T69" fmla="*/ 4 h 77"/>
                  <a:gd name="T70" fmla="*/ 16 w 39"/>
                  <a:gd name="T71" fmla="*/ 9 h 77"/>
                  <a:gd name="T72" fmla="*/ 22 w 39"/>
                  <a:gd name="T73" fmla="*/ 14 h 77"/>
                  <a:gd name="T74" fmla="*/ 28 w 39"/>
                  <a:gd name="T75" fmla="*/ 20 h 77"/>
                  <a:gd name="T76" fmla="*/ 32 w 39"/>
                  <a:gd name="T77" fmla="*/ 27 h 77"/>
                  <a:gd name="T78" fmla="*/ 36 w 39"/>
                  <a:gd name="T79" fmla="*/ 34 h 77"/>
                  <a:gd name="T80" fmla="*/ 38 w 39"/>
                  <a:gd name="T81" fmla="*/ 4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77">
                    <a:moveTo>
                      <a:pt x="38" y="41"/>
                    </a:moveTo>
                    <a:lnTo>
                      <a:pt x="38" y="48"/>
                    </a:lnTo>
                    <a:lnTo>
                      <a:pt x="37" y="53"/>
                    </a:lnTo>
                    <a:lnTo>
                      <a:pt x="34" y="59"/>
                    </a:lnTo>
                    <a:lnTo>
                      <a:pt x="30" y="64"/>
                    </a:lnTo>
                    <a:lnTo>
                      <a:pt x="25" y="68"/>
                    </a:lnTo>
                    <a:lnTo>
                      <a:pt x="20" y="72"/>
                    </a:lnTo>
                    <a:lnTo>
                      <a:pt x="14" y="74"/>
                    </a:lnTo>
                    <a:lnTo>
                      <a:pt x="7" y="76"/>
                    </a:lnTo>
                    <a:lnTo>
                      <a:pt x="5" y="76"/>
                    </a:lnTo>
                    <a:lnTo>
                      <a:pt x="3" y="75"/>
                    </a:lnTo>
                    <a:lnTo>
                      <a:pt x="2" y="74"/>
                    </a:lnTo>
                    <a:lnTo>
                      <a:pt x="1" y="73"/>
                    </a:lnTo>
                    <a:lnTo>
                      <a:pt x="1" y="71"/>
                    </a:lnTo>
                    <a:lnTo>
                      <a:pt x="1" y="69"/>
                    </a:lnTo>
                    <a:lnTo>
                      <a:pt x="3" y="67"/>
                    </a:lnTo>
                    <a:lnTo>
                      <a:pt x="5" y="67"/>
                    </a:lnTo>
                    <a:lnTo>
                      <a:pt x="11" y="65"/>
                    </a:lnTo>
                    <a:lnTo>
                      <a:pt x="17" y="62"/>
                    </a:lnTo>
                    <a:lnTo>
                      <a:pt x="21" y="58"/>
                    </a:lnTo>
                    <a:lnTo>
                      <a:pt x="25" y="53"/>
                    </a:lnTo>
                    <a:lnTo>
                      <a:pt x="27" y="48"/>
                    </a:lnTo>
                    <a:lnTo>
                      <a:pt x="28" y="42"/>
                    </a:lnTo>
                    <a:lnTo>
                      <a:pt x="28" y="35"/>
                    </a:lnTo>
                    <a:lnTo>
                      <a:pt x="26" y="29"/>
                    </a:lnTo>
                    <a:lnTo>
                      <a:pt x="24" y="24"/>
                    </a:lnTo>
                    <a:lnTo>
                      <a:pt x="19" y="19"/>
                    </a:lnTo>
                    <a:lnTo>
                      <a:pt x="15" y="15"/>
                    </a:lnTo>
                    <a:lnTo>
                      <a:pt x="10" y="11"/>
                    </a:lnTo>
                    <a:lnTo>
                      <a:pt x="5" y="7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10" y="4"/>
                    </a:lnTo>
                    <a:lnTo>
                      <a:pt x="16" y="9"/>
                    </a:lnTo>
                    <a:lnTo>
                      <a:pt x="22" y="14"/>
                    </a:lnTo>
                    <a:lnTo>
                      <a:pt x="28" y="20"/>
                    </a:lnTo>
                    <a:lnTo>
                      <a:pt x="32" y="27"/>
                    </a:lnTo>
                    <a:lnTo>
                      <a:pt x="36" y="34"/>
                    </a:lnTo>
                    <a:lnTo>
                      <a:pt x="38" y="41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57" y="1451"/>
                <a:ext cx="212" cy="293"/>
              </a:xfrm>
              <a:custGeom>
                <a:avLst/>
                <a:gdLst>
                  <a:gd name="T0" fmla="*/ 131 w 212"/>
                  <a:gd name="T1" fmla="*/ 0 h 293"/>
                  <a:gd name="T2" fmla="*/ 141 w 212"/>
                  <a:gd name="T3" fmla="*/ 0 h 293"/>
                  <a:gd name="T4" fmla="*/ 152 w 212"/>
                  <a:gd name="T5" fmla="*/ 1 h 293"/>
                  <a:gd name="T6" fmla="*/ 166 w 212"/>
                  <a:gd name="T7" fmla="*/ 3 h 293"/>
                  <a:gd name="T8" fmla="*/ 180 w 212"/>
                  <a:gd name="T9" fmla="*/ 6 h 293"/>
                  <a:gd name="T10" fmla="*/ 193 w 212"/>
                  <a:gd name="T11" fmla="*/ 12 h 293"/>
                  <a:gd name="T12" fmla="*/ 203 w 212"/>
                  <a:gd name="T13" fmla="*/ 19 h 293"/>
                  <a:gd name="T14" fmla="*/ 209 w 212"/>
                  <a:gd name="T15" fmla="*/ 28 h 293"/>
                  <a:gd name="T16" fmla="*/ 211 w 212"/>
                  <a:gd name="T17" fmla="*/ 35 h 293"/>
                  <a:gd name="T18" fmla="*/ 210 w 212"/>
                  <a:gd name="T19" fmla="*/ 39 h 293"/>
                  <a:gd name="T20" fmla="*/ 207 w 212"/>
                  <a:gd name="T21" fmla="*/ 51 h 293"/>
                  <a:gd name="T22" fmla="*/ 200 w 212"/>
                  <a:gd name="T23" fmla="*/ 75 h 293"/>
                  <a:gd name="T24" fmla="*/ 191 w 212"/>
                  <a:gd name="T25" fmla="*/ 105 h 293"/>
                  <a:gd name="T26" fmla="*/ 178 w 212"/>
                  <a:gd name="T27" fmla="*/ 139 h 293"/>
                  <a:gd name="T28" fmla="*/ 164 w 212"/>
                  <a:gd name="T29" fmla="*/ 175 h 293"/>
                  <a:gd name="T30" fmla="*/ 148 w 212"/>
                  <a:gd name="T31" fmla="*/ 211 h 293"/>
                  <a:gd name="T32" fmla="*/ 132 w 212"/>
                  <a:gd name="T33" fmla="*/ 243 h 293"/>
                  <a:gd name="T34" fmla="*/ 117 w 212"/>
                  <a:gd name="T35" fmla="*/ 270 h 293"/>
                  <a:gd name="T36" fmla="*/ 107 w 212"/>
                  <a:gd name="T37" fmla="*/ 284 h 293"/>
                  <a:gd name="T38" fmla="*/ 102 w 212"/>
                  <a:gd name="T39" fmla="*/ 290 h 293"/>
                  <a:gd name="T40" fmla="*/ 94 w 212"/>
                  <a:gd name="T41" fmla="*/ 290 h 293"/>
                  <a:gd name="T42" fmla="*/ 80 w 212"/>
                  <a:gd name="T43" fmla="*/ 285 h 293"/>
                  <a:gd name="T44" fmla="*/ 65 w 212"/>
                  <a:gd name="T45" fmla="*/ 279 h 293"/>
                  <a:gd name="T46" fmla="*/ 48 w 212"/>
                  <a:gd name="T47" fmla="*/ 272 h 293"/>
                  <a:gd name="T48" fmla="*/ 32 w 212"/>
                  <a:gd name="T49" fmla="*/ 266 h 293"/>
                  <a:gd name="T50" fmla="*/ 18 w 212"/>
                  <a:gd name="T51" fmla="*/ 259 h 293"/>
                  <a:gd name="T52" fmla="*/ 7 w 212"/>
                  <a:gd name="T53" fmla="*/ 253 h 293"/>
                  <a:gd name="T54" fmla="*/ 1 w 212"/>
                  <a:gd name="T55" fmla="*/ 248 h 293"/>
                  <a:gd name="T56" fmla="*/ 9 w 212"/>
                  <a:gd name="T57" fmla="*/ 235 h 293"/>
                  <a:gd name="T58" fmla="*/ 27 w 212"/>
                  <a:gd name="T59" fmla="*/ 209 h 293"/>
                  <a:gd name="T60" fmla="*/ 47 w 212"/>
                  <a:gd name="T61" fmla="*/ 178 h 293"/>
                  <a:gd name="T62" fmla="*/ 67 w 212"/>
                  <a:gd name="T63" fmla="*/ 144 h 293"/>
                  <a:gd name="T64" fmla="*/ 86 w 212"/>
                  <a:gd name="T65" fmla="*/ 108 h 293"/>
                  <a:gd name="T66" fmla="*/ 103 w 212"/>
                  <a:gd name="T67" fmla="*/ 74 h 293"/>
                  <a:gd name="T68" fmla="*/ 117 w 212"/>
                  <a:gd name="T69" fmla="*/ 41 h 293"/>
                  <a:gd name="T70" fmla="*/ 126 w 212"/>
                  <a:gd name="T71" fmla="*/ 1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2" h="293">
                    <a:moveTo>
                      <a:pt x="128" y="0"/>
                    </a:moveTo>
                    <a:lnTo>
                      <a:pt x="131" y="0"/>
                    </a:lnTo>
                    <a:lnTo>
                      <a:pt x="136" y="0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2" y="1"/>
                    </a:lnTo>
                    <a:lnTo>
                      <a:pt x="159" y="2"/>
                    </a:lnTo>
                    <a:lnTo>
                      <a:pt x="166" y="3"/>
                    </a:lnTo>
                    <a:lnTo>
                      <a:pt x="173" y="5"/>
                    </a:lnTo>
                    <a:lnTo>
                      <a:pt x="180" y="6"/>
                    </a:lnTo>
                    <a:lnTo>
                      <a:pt x="187" y="9"/>
                    </a:lnTo>
                    <a:lnTo>
                      <a:pt x="193" y="12"/>
                    </a:lnTo>
                    <a:lnTo>
                      <a:pt x="198" y="15"/>
                    </a:lnTo>
                    <a:lnTo>
                      <a:pt x="203" y="19"/>
                    </a:lnTo>
                    <a:lnTo>
                      <a:pt x="207" y="23"/>
                    </a:lnTo>
                    <a:lnTo>
                      <a:pt x="209" y="28"/>
                    </a:lnTo>
                    <a:lnTo>
                      <a:pt x="211" y="34"/>
                    </a:lnTo>
                    <a:lnTo>
                      <a:pt x="211" y="35"/>
                    </a:lnTo>
                    <a:lnTo>
                      <a:pt x="211" y="37"/>
                    </a:lnTo>
                    <a:lnTo>
                      <a:pt x="210" y="39"/>
                    </a:lnTo>
                    <a:lnTo>
                      <a:pt x="210" y="42"/>
                    </a:lnTo>
                    <a:lnTo>
                      <a:pt x="207" y="51"/>
                    </a:lnTo>
                    <a:lnTo>
                      <a:pt x="204" y="62"/>
                    </a:lnTo>
                    <a:lnTo>
                      <a:pt x="200" y="75"/>
                    </a:lnTo>
                    <a:lnTo>
                      <a:pt x="196" y="89"/>
                    </a:lnTo>
                    <a:lnTo>
                      <a:pt x="191" y="105"/>
                    </a:lnTo>
                    <a:lnTo>
                      <a:pt x="184" y="122"/>
                    </a:lnTo>
                    <a:lnTo>
                      <a:pt x="178" y="139"/>
                    </a:lnTo>
                    <a:lnTo>
                      <a:pt x="171" y="157"/>
                    </a:lnTo>
                    <a:lnTo>
                      <a:pt x="164" y="175"/>
                    </a:lnTo>
                    <a:lnTo>
                      <a:pt x="156" y="193"/>
                    </a:lnTo>
                    <a:lnTo>
                      <a:pt x="148" y="211"/>
                    </a:lnTo>
                    <a:lnTo>
                      <a:pt x="140" y="227"/>
                    </a:lnTo>
                    <a:lnTo>
                      <a:pt x="132" y="243"/>
                    </a:lnTo>
                    <a:lnTo>
                      <a:pt x="125" y="258"/>
                    </a:lnTo>
                    <a:lnTo>
                      <a:pt x="117" y="270"/>
                    </a:lnTo>
                    <a:lnTo>
                      <a:pt x="109" y="282"/>
                    </a:lnTo>
                    <a:lnTo>
                      <a:pt x="107" y="284"/>
                    </a:lnTo>
                    <a:lnTo>
                      <a:pt x="104" y="287"/>
                    </a:lnTo>
                    <a:lnTo>
                      <a:pt x="102" y="290"/>
                    </a:lnTo>
                    <a:lnTo>
                      <a:pt x="100" y="292"/>
                    </a:lnTo>
                    <a:lnTo>
                      <a:pt x="94" y="290"/>
                    </a:lnTo>
                    <a:lnTo>
                      <a:pt x="88" y="287"/>
                    </a:lnTo>
                    <a:lnTo>
                      <a:pt x="80" y="285"/>
                    </a:lnTo>
                    <a:lnTo>
                      <a:pt x="73" y="282"/>
                    </a:lnTo>
                    <a:lnTo>
                      <a:pt x="65" y="279"/>
                    </a:lnTo>
                    <a:lnTo>
                      <a:pt x="56" y="276"/>
                    </a:lnTo>
                    <a:lnTo>
                      <a:pt x="48" y="272"/>
                    </a:lnTo>
                    <a:lnTo>
                      <a:pt x="40" y="269"/>
                    </a:lnTo>
                    <a:lnTo>
                      <a:pt x="32" y="266"/>
                    </a:lnTo>
                    <a:lnTo>
                      <a:pt x="24" y="262"/>
                    </a:lnTo>
                    <a:lnTo>
                      <a:pt x="18" y="259"/>
                    </a:lnTo>
                    <a:lnTo>
                      <a:pt x="12" y="256"/>
                    </a:lnTo>
                    <a:lnTo>
                      <a:pt x="7" y="253"/>
                    </a:lnTo>
                    <a:lnTo>
                      <a:pt x="3" y="251"/>
                    </a:lnTo>
                    <a:lnTo>
                      <a:pt x="1" y="248"/>
                    </a:lnTo>
                    <a:lnTo>
                      <a:pt x="0" y="246"/>
                    </a:lnTo>
                    <a:lnTo>
                      <a:pt x="9" y="235"/>
                    </a:lnTo>
                    <a:lnTo>
                      <a:pt x="18" y="223"/>
                    </a:lnTo>
                    <a:lnTo>
                      <a:pt x="27" y="209"/>
                    </a:lnTo>
                    <a:lnTo>
                      <a:pt x="37" y="193"/>
                    </a:lnTo>
                    <a:lnTo>
                      <a:pt x="47" y="178"/>
                    </a:lnTo>
                    <a:lnTo>
                      <a:pt x="57" y="161"/>
                    </a:lnTo>
                    <a:lnTo>
                      <a:pt x="67" y="144"/>
                    </a:lnTo>
                    <a:lnTo>
                      <a:pt x="77" y="126"/>
                    </a:lnTo>
                    <a:lnTo>
                      <a:pt x="86" y="108"/>
                    </a:lnTo>
                    <a:lnTo>
                      <a:pt x="95" y="91"/>
                    </a:lnTo>
                    <a:lnTo>
                      <a:pt x="103" y="74"/>
                    </a:lnTo>
                    <a:lnTo>
                      <a:pt x="110" y="57"/>
                    </a:lnTo>
                    <a:lnTo>
                      <a:pt x="117" y="41"/>
                    </a:lnTo>
                    <a:lnTo>
                      <a:pt x="122" y="26"/>
                    </a:lnTo>
                    <a:lnTo>
                      <a:pt x="126" y="13"/>
                    </a:lnTo>
                    <a:lnTo>
                      <a:pt x="128" y="0"/>
                    </a:lnTo>
                  </a:path>
                </a:pathLst>
              </a:custGeom>
              <a:solidFill>
                <a:srgbClr val="F4FCE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1056" y="1483"/>
                <a:ext cx="136" cy="269"/>
              </a:xfrm>
              <a:custGeom>
                <a:avLst/>
                <a:gdLst>
                  <a:gd name="T0" fmla="*/ 120 w 136"/>
                  <a:gd name="T1" fmla="*/ 0 h 269"/>
                  <a:gd name="T2" fmla="*/ 120 w 136"/>
                  <a:gd name="T3" fmla="*/ 1 h 269"/>
                  <a:gd name="T4" fmla="*/ 120 w 136"/>
                  <a:gd name="T5" fmla="*/ 3 h 269"/>
                  <a:gd name="T6" fmla="*/ 121 w 136"/>
                  <a:gd name="T7" fmla="*/ 6 h 269"/>
                  <a:gd name="T8" fmla="*/ 122 w 136"/>
                  <a:gd name="T9" fmla="*/ 10 h 269"/>
                  <a:gd name="T10" fmla="*/ 125 w 136"/>
                  <a:gd name="T11" fmla="*/ 16 h 269"/>
                  <a:gd name="T12" fmla="*/ 129 w 136"/>
                  <a:gd name="T13" fmla="*/ 23 h 269"/>
                  <a:gd name="T14" fmla="*/ 133 w 136"/>
                  <a:gd name="T15" fmla="*/ 33 h 269"/>
                  <a:gd name="T16" fmla="*/ 135 w 136"/>
                  <a:gd name="T17" fmla="*/ 40 h 269"/>
                  <a:gd name="T18" fmla="*/ 135 w 136"/>
                  <a:gd name="T19" fmla="*/ 51 h 269"/>
                  <a:gd name="T20" fmla="*/ 134 w 136"/>
                  <a:gd name="T21" fmla="*/ 63 h 269"/>
                  <a:gd name="T22" fmla="*/ 131 w 136"/>
                  <a:gd name="T23" fmla="*/ 77 h 269"/>
                  <a:gd name="T24" fmla="*/ 127 w 136"/>
                  <a:gd name="T25" fmla="*/ 93 h 269"/>
                  <a:gd name="T26" fmla="*/ 122 w 136"/>
                  <a:gd name="T27" fmla="*/ 110 h 269"/>
                  <a:gd name="T28" fmla="*/ 116 w 136"/>
                  <a:gd name="T29" fmla="*/ 128 h 269"/>
                  <a:gd name="T30" fmla="*/ 110 w 136"/>
                  <a:gd name="T31" fmla="*/ 146 h 269"/>
                  <a:gd name="T32" fmla="*/ 104 w 136"/>
                  <a:gd name="T33" fmla="*/ 163 h 269"/>
                  <a:gd name="T34" fmla="*/ 97 w 136"/>
                  <a:gd name="T35" fmla="*/ 180 h 269"/>
                  <a:gd name="T36" fmla="*/ 91 w 136"/>
                  <a:gd name="T37" fmla="*/ 195 h 269"/>
                  <a:gd name="T38" fmla="*/ 85 w 136"/>
                  <a:gd name="T39" fmla="*/ 210 h 269"/>
                  <a:gd name="T40" fmla="*/ 79 w 136"/>
                  <a:gd name="T41" fmla="*/ 222 h 269"/>
                  <a:gd name="T42" fmla="*/ 75 w 136"/>
                  <a:gd name="T43" fmla="*/ 231 h 269"/>
                  <a:gd name="T44" fmla="*/ 71 w 136"/>
                  <a:gd name="T45" fmla="*/ 238 h 269"/>
                  <a:gd name="T46" fmla="*/ 69 w 136"/>
                  <a:gd name="T47" fmla="*/ 241 h 269"/>
                  <a:gd name="T48" fmla="*/ 64 w 136"/>
                  <a:gd name="T49" fmla="*/ 244 h 269"/>
                  <a:gd name="T50" fmla="*/ 59 w 136"/>
                  <a:gd name="T51" fmla="*/ 247 h 269"/>
                  <a:gd name="T52" fmla="*/ 53 w 136"/>
                  <a:gd name="T53" fmla="*/ 250 h 269"/>
                  <a:gd name="T54" fmla="*/ 45 w 136"/>
                  <a:gd name="T55" fmla="*/ 253 h 269"/>
                  <a:gd name="T56" fmla="*/ 37 w 136"/>
                  <a:gd name="T57" fmla="*/ 256 h 269"/>
                  <a:gd name="T58" fmla="*/ 27 w 136"/>
                  <a:gd name="T59" fmla="*/ 260 h 269"/>
                  <a:gd name="T60" fmla="*/ 14 w 136"/>
                  <a:gd name="T61" fmla="*/ 264 h 269"/>
                  <a:gd name="T62" fmla="*/ 0 w 136"/>
                  <a:gd name="T63" fmla="*/ 268 h 269"/>
                  <a:gd name="T64" fmla="*/ 9 w 136"/>
                  <a:gd name="T65" fmla="*/ 255 h 269"/>
                  <a:gd name="T66" fmla="*/ 19 w 136"/>
                  <a:gd name="T67" fmla="*/ 241 h 269"/>
                  <a:gd name="T68" fmla="*/ 28 w 136"/>
                  <a:gd name="T69" fmla="*/ 225 h 269"/>
                  <a:gd name="T70" fmla="*/ 37 w 136"/>
                  <a:gd name="T71" fmla="*/ 207 h 269"/>
                  <a:gd name="T72" fmla="*/ 46 w 136"/>
                  <a:gd name="T73" fmla="*/ 189 h 269"/>
                  <a:gd name="T74" fmla="*/ 56 w 136"/>
                  <a:gd name="T75" fmla="*/ 169 h 269"/>
                  <a:gd name="T76" fmla="*/ 65 w 136"/>
                  <a:gd name="T77" fmla="*/ 149 h 269"/>
                  <a:gd name="T78" fmla="*/ 74 w 136"/>
                  <a:gd name="T79" fmla="*/ 129 h 269"/>
                  <a:gd name="T80" fmla="*/ 82 w 136"/>
                  <a:gd name="T81" fmla="*/ 109 h 269"/>
                  <a:gd name="T82" fmla="*/ 89 w 136"/>
                  <a:gd name="T83" fmla="*/ 89 h 269"/>
                  <a:gd name="T84" fmla="*/ 97 w 136"/>
                  <a:gd name="T85" fmla="*/ 71 h 269"/>
                  <a:gd name="T86" fmla="*/ 103 w 136"/>
                  <a:gd name="T87" fmla="*/ 53 h 269"/>
                  <a:gd name="T88" fmla="*/ 108 w 136"/>
                  <a:gd name="T89" fmla="*/ 37 h 269"/>
                  <a:gd name="T90" fmla="*/ 113 w 136"/>
                  <a:gd name="T91" fmla="*/ 22 h 269"/>
                  <a:gd name="T92" fmla="*/ 117 w 136"/>
                  <a:gd name="T93" fmla="*/ 10 h 269"/>
                  <a:gd name="T94" fmla="*/ 120 w 136"/>
                  <a:gd name="T95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6" h="269">
                    <a:moveTo>
                      <a:pt x="120" y="0"/>
                    </a:moveTo>
                    <a:lnTo>
                      <a:pt x="120" y="1"/>
                    </a:lnTo>
                    <a:lnTo>
                      <a:pt x="120" y="3"/>
                    </a:lnTo>
                    <a:lnTo>
                      <a:pt x="121" y="6"/>
                    </a:lnTo>
                    <a:lnTo>
                      <a:pt x="122" y="10"/>
                    </a:lnTo>
                    <a:lnTo>
                      <a:pt x="125" y="16"/>
                    </a:lnTo>
                    <a:lnTo>
                      <a:pt x="129" y="23"/>
                    </a:lnTo>
                    <a:lnTo>
                      <a:pt x="133" y="33"/>
                    </a:lnTo>
                    <a:lnTo>
                      <a:pt x="135" y="40"/>
                    </a:lnTo>
                    <a:lnTo>
                      <a:pt x="135" y="51"/>
                    </a:lnTo>
                    <a:lnTo>
                      <a:pt x="134" y="63"/>
                    </a:lnTo>
                    <a:lnTo>
                      <a:pt x="131" y="77"/>
                    </a:lnTo>
                    <a:lnTo>
                      <a:pt x="127" y="93"/>
                    </a:lnTo>
                    <a:lnTo>
                      <a:pt x="122" y="110"/>
                    </a:lnTo>
                    <a:lnTo>
                      <a:pt x="116" y="128"/>
                    </a:lnTo>
                    <a:lnTo>
                      <a:pt x="110" y="146"/>
                    </a:lnTo>
                    <a:lnTo>
                      <a:pt x="104" y="163"/>
                    </a:lnTo>
                    <a:lnTo>
                      <a:pt x="97" y="180"/>
                    </a:lnTo>
                    <a:lnTo>
                      <a:pt x="91" y="195"/>
                    </a:lnTo>
                    <a:lnTo>
                      <a:pt x="85" y="210"/>
                    </a:lnTo>
                    <a:lnTo>
                      <a:pt x="79" y="222"/>
                    </a:lnTo>
                    <a:lnTo>
                      <a:pt x="75" y="231"/>
                    </a:lnTo>
                    <a:lnTo>
                      <a:pt x="71" y="238"/>
                    </a:lnTo>
                    <a:lnTo>
                      <a:pt x="69" y="241"/>
                    </a:lnTo>
                    <a:lnTo>
                      <a:pt x="64" y="244"/>
                    </a:lnTo>
                    <a:lnTo>
                      <a:pt x="59" y="247"/>
                    </a:lnTo>
                    <a:lnTo>
                      <a:pt x="53" y="250"/>
                    </a:lnTo>
                    <a:lnTo>
                      <a:pt x="45" y="253"/>
                    </a:lnTo>
                    <a:lnTo>
                      <a:pt x="37" y="256"/>
                    </a:lnTo>
                    <a:lnTo>
                      <a:pt x="27" y="260"/>
                    </a:lnTo>
                    <a:lnTo>
                      <a:pt x="14" y="264"/>
                    </a:lnTo>
                    <a:lnTo>
                      <a:pt x="0" y="268"/>
                    </a:lnTo>
                    <a:lnTo>
                      <a:pt x="9" y="255"/>
                    </a:lnTo>
                    <a:lnTo>
                      <a:pt x="19" y="241"/>
                    </a:lnTo>
                    <a:lnTo>
                      <a:pt x="28" y="225"/>
                    </a:lnTo>
                    <a:lnTo>
                      <a:pt x="37" y="207"/>
                    </a:lnTo>
                    <a:lnTo>
                      <a:pt x="46" y="189"/>
                    </a:lnTo>
                    <a:lnTo>
                      <a:pt x="56" y="169"/>
                    </a:lnTo>
                    <a:lnTo>
                      <a:pt x="65" y="149"/>
                    </a:lnTo>
                    <a:lnTo>
                      <a:pt x="74" y="129"/>
                    </a:lnTo>
                    <a:lnTo>
                      <a:pt x="82" y="109"/>
                    </a:lnTo>
                    <a:lnTo>
                      <a:pt x="89" y="89"/>
                    </a:lnTo>
                    <a:lnTo>
                      <a:pt x="97" y="71"/>
                    </a:lnTo>
                    <a:lnTo>
                      <a:pt x="103" y="53"/>
                    </a:lnTo>
                    <a:lnTo>
                      <a:pt x="108" y="37"/>
                    </a:lnTo>
                    <a:lnTo>
                      <a:pt x="113" y="22"/>
                    </a:lnTo>
                    <a:lnTo>
                      <a:pt x="117" y="10"/>
                    </a:lnTo>
                    <a:lnTo>
                      <a:pt x="12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1" name="Freeform 160"/>
              <p:cNvSpPr>
                <a:spLocks/>
              </p:cNvSpPr>
              <p:nvPr/>
            </p:nvSpPr>
            <p:spPr bwMode="auto">
              <a:xfrm>
                <a:off x="1000" y="1637"/>
                <a:ext cx="67" cy="65"/>
              </a:xfrm>
              <a:custGeom>
                <a:avLst/>
                <a:gdLst>
                  <a:gd name="T0" fmla="*/ 57 w 67"/>
                  <a:gd name="T1" fmla="*/ 7 h 65"/>
                  <a:gd name="T2" fmla="*/ 61 w 67"/>
                  <a:gd name="T3" fmla="*/ 11 h 65"/>
                  <a:gd name="T4" fmla="*/ 63 w 67"/>
                  <a:gd name="T5" fmla="*/ 15 h 65"/>
                  <a:gd name="T6" fmla="*/ 65 w 67"/>
                  <a:gd name="T7" fmla="*/ 20 h 65"/>
                  <a:gd name="T8" fmla="*/ 66 w 67"/>
                  <a:gd name="T9" fmla="*/ 25 h 65"/>
                  <a:gd name="T10" fmla="*/ 66 w 67"/>
                  <a:gd name="T11" fmla="*/ 30 h 65"/>
                  <a:gd name="T12" fmla="*/ 65 w 67"/>
                  <a:gd name="T13" fmla="*/ 34 h 65"/>
                  <a:gd name="T14" fmla="*/ 63 w 67"/>
                  <a:gd name="T15" fmla="*/ 39 h 65"/>
                  <a:gd name="T16" fmla="*/ 59 w 67"/>
                  <a:gd name="T17" fmla="*/ 43 h 65"/>
                  <a:gd name="T18" fmla="*/ 55 w 67"/>
                  <a:gd name="T19" fmla="*/ 47 h 65"/>
                  <a:gd name="T20" fmla="*/ 51 w 67"/>
                  <a:gd name="T21" fmla="*/ 52 h 65"/>
                  <a:gd name="T22" fmla="*/ 46 w 67"/>
                  <a:gd name="T23" fmla="*/ 56 h 65"/>
                  <a:gd name="T24" fmla="*/ 40 w 67"/>
                  <a:gd name="T25" fmla="*/ 59 h 65"/>
                  <a:gd name="T26" fmla="*/ 36 w 67"/>
                  <a:gd name="T27" fmla="*/ 62 h 65"/>
                  <a:gd name="T28" fmla="*/ 31 w 67"/>
                  <a:gd name="T29" fmla="*/ 64 h 65"/>
                  <a:gd name="T30" fmla="*/ 26 w 67"/>
                  <a:gd name="T31" fmla="*/ 64 h 65"/>
                  <a:gd name="T32" fmla="*/ 22 w 67"/>
                  <a:gd name="T33" fmla="*/ 63 h 65"/>
                  <a:gd name="T34" fmla="*/ 18 w 67"/>
                  <a:gd name="T35" fmla="*/ 60 h 65"/>
                  <a:gd name="T36" fmla="*/ 14 w 67"/>
                  <a:gd name="T37" fmla="*/ 58 h 65"/>
                  <a:gd name="T38" fmla="*/ 10 w 67"/>
                  <a:gd name="T39" fmla="*/ 56 h 65"/>
                  <a:gd name="T40" fmla="*/ 7 w 67"/>
                  <a:gd name="T41" fmla="*/ 54 h 65"/>
                  <a:gd name="T42" fmla="*/ 4 w 67"/>
                  <a:gd name="T43" fmla="*/ 52 h 65"/>
                  <a:gd name="T44" fmla="*/ 2 w 67"/>
                  <a:gd name="T45" fmla="*/ 49 h 65"/>
                  <a:gd name="T46" fmla="*/ 0 w 67"/>
                  <a:gd name="T47" fmla="*/ 45 h 65"/>
                  <a:gd name="T48" fmla="*/ 0 w 67"/>
                  <a:gd name="T49" fmla="*/ 41 h 65"/>
                  <a:gd name="T50" fmla="*/ 1 w 67"/>
                  <a:gd name="T51" fmla="*/ 36 h 65"/>
                  <a:gd name="T52" fmla="*/ 2 w 67"/>
                  <a:gd name="T53" fmla="*/ 31 h 65"/>
                  <a:gd name="T54" fmla="*/ 5 w 67"/>
                  <a:gd name="T55" fmla="*/ 25 h 65"/>
                  <a:gd name="T56" fmla="*/ 9 w 67"/>
                  <a:gd name="T57" fmla="*/ 18 h 65"/>
                  <a:gd name="T58" fmla="*/ 12 w 67"/>
                  <a:gd name="T59" fmla="*/ 13 h 65"/>
                  <a:gd name="T60" fmla="*/ 17 w 67"/>
                  <a:gd name="T61" fmla="*/ 8 h 65"/>
                  <a:gd name="T62" fmla="*/ 22 w 67"/>
                  <a:gd name="T63" fmla="*/ 4 h 65"/>
                  <a:gd name="T64" fmla="*/ 27 w 67"/>
                  <a:gd name="T65" fmla="*/ 2 h 65"/>
                  <a:gd name="T66" fmla="*/ 31 w 67"/>
                  <a:gd name="T67" fmla="*/ 1 h 65"/>
                  <a:gd name="T68" fmla="*/ 36 w 67"/>
                  <a:gd name="T69" fmla="*/ 0 h 65"/>
                  <a:gd name="T70" fmla="*/ 41 w 67"/>
                  <a:gd name="T71" fmla="*/ 0 h 65"/>
                  <a:gd name="T72" fmla="*/ 45 w 67"/>
                  <a:gd name="T73" fmla="*/ 1 h 65"/>
                  <a:gd name="T74" fmla="*/ 49 w 67"/>
                  <a:gd name="T75" fmla="*/ 2 h 65"/>
                  <a:gd name="T76" fmla="*/ 52 w 67"/>
                  <a:gd name="T77" fmla="*/ 3 h 65"/>
                  <a:gd name="T78" fmla="*/ 55 w 67"/>
                  <a:gd name="T79" fmla="*/ 5 h 65"/>
                  <a:gd name="T80" fmla="*/ 57 w 67"/>
                  <a:gd name="T81" fmla="*/ 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65">
                    <a:moveTo>
                      <a:pt x="57" y="7"/>
                    </a:moveTo>
                    <a:lnTo>
                      <a:pt x="61" y="11"/>
                    </a:lnTo>
                    <a:lnTo>
                      <a:pt x="63" y="15"/>
                    </a:lnTo>
                    <a:lnTo>
                      <a:pt x="65" y="20"/>
                    </a:lnTo>
                    <a:lnTo>
                      <a:pt x="66" y="25"/>
                    </a:lnTo>
                    <a:lnTo>
                      <a:pt x="66" y="30"/>
                    </a:lnTo>
                    <a:lnTo>
                      <a:pt x="65" y="34"/>
                    </a:lnTo>
                    <a:lnTo>
                      <a:pt x="63" y="39"/>
                    </a:lnTo>
                    <a:lnTo>
                      <a:pt x="59" y="43"/>
                    </a:lnTo>
                    <a:lnTo>
                      <a:pt x="55" y="47"/>
                    </a:lnTo>
                    <a:lnTo>
                      <a:pt x="51" y="52"/>
                    </a:lnTo>
                    <a:lnTo>
                      <a:pt x="46" y="56"/>
                    </a:lnTo>
                    <a:lnTo>
                      <a:pt x="40" y="59"/>
                    </a:lnTo>
                    <a:lnTo>
                      <a:pt x="36" y="62"/>
                    </a:lnTo>
                    <a:lnTo>
                      <a:pt x="31" y="64"/>
                    </a:lnTo>
                    <a:lnTo>
                      <a:pt x="26" y="64"/>
                    </a:lnTo>
                    <a:lnTo>
                      <a:pt x="22" y="63"/>
                    </a:lnTo>
                    <a:lnTo>
                      <a:pt x="18" y="60"/>
                    </a:lnTo>
                    <a:lnTo>
                      <a:pt x="14" y="58"/>
                    </a:lnTo>
                    <a:lnTo>
                      <a:pt x="10" y="56"/>
                    </a:lnTo>
                    <a:lnTo>
                      <a:pt x="7" y="54"/>
                    </a:lnTo>
                    <a:lnTo>
                      <a:pt x="4" y="52"/>
                    </a:lnTo>
                    <a:lnTo>
                      <a:pt x="2" y="49"/>
                    </a:lnTo>
                    <a:lnTo>
                      <a:pt x="0" y="45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1"/>
                    </a:lnTo>
                    <a:lnTo>
                      <a:pt x="5" y="25"/>
                    </a:lnTo>
                    <a:lnTo>
                      <a:pt x="9" y="18"/>
                    </a:lnTo>
                    <a:lnTo>
                      <a:pt x="12" y="13"/>
                    </a:lnTo>
                    <a:lnTo>
                      <a:pt x="17" y="8"/>
                    </a:lnTo>
                    <a:lnTo>
                      <a:pt x="22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0"/>
                    </a:lnTo>
                    <a:lnTo>
                      <a:pt x="45" y="1"/>
                    </a:lnTo>
                    <a:lnTo>
                      <a:pt x="49" y="2"/>
                    </a:lnTo>
                    <a:lnTo>
                      <a:pt x="52" y="3"/>
                    </a:lnTo>
                    <a:lnTo>
                      <a:pt x="55" y="5"/>
                    </a:lnTo>
                    <a:lnTo>
                      <a:pt x="57" y="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986" y="1634"/>
                <a:ext cx="76" cy="71"/>
              </a:xfrm>
              <a:custGeom>
                <a:avLst/>
                <a:gdLst>
                  <a:gd name="T0" fmla="*/ 59 w 76"/>
                  <a:gd name="T1" fmla="*/ 2 h 71"/>
                  <a:gd name="T2" fmla="*/ 66 w 76"/>
                  <a:gd name="T3" fmla="*/ 7 h 71"/>
                  <a:gd name="T4" fmla="*/ 71 w 76"/>
                  <a:gd name="T5" fmla="*/ 13 h 71"/>
                  <a:gd name="T6" fmla="*/ 74 w 76"/>
                  <a:gd name="T7" fmla="*/ 21 h 71"/>
                  <a:gd name="T8" fmla="*/ 75 w 76"/>
                  <a:gd name="T9" fmla="*/ 29 h 71"/>
                  <a:gd name="T10" fmla="*/ 73 w 76"/>
                  <a:gd name="T11" fmla="*/ 37 h 71"/>
                  <a:gd name="T12" fmla="*/ 70 w 76"/>
                  <a:gd name="T13" fmla="*/ 45 h 71"/>
                  <a:gd name="T14" fmla="*/ 65 w 76"/>
                  <a:gd name="T15" fmla="*/ 53 h 71"/>
                  <a:gd name="T16" fmla="*/ 58 w 76"/>
                  <a:gd name="T17" fmla="*/ 60 h 71"/>
                  <a:gd name="T18" fmla="*/ 48 w 76"/>
                  <a:gd name="T19" fmla="*/ 66 h 71"/>
                  <a:gd name="T20" fmla="*/ 37 w 76"/>
                  <a:gd name="T21" fmla="*/ 70 h 71"/>
                  <a:gd name="T22" fmla="*/ 25 w 76"/>
                  <a:gd name="T23" fmla="*/ 68 h 71"/>
                  <a:gd name="T24" fmla="*/ 16 w 76"/>
                  <a:gd name="T25" fmla="*/ 62 h 71"/>
                  <a:gd name="T26" fmla="*/ 9 w 76"/>
                  <a:gd name="T27" fmla="*/ 56 h 71"/>
                  <a:gd name="T28" fmla="*/ 4 w 76"/>
                  <a:gd name="T29" fmla="*/ 49 h 71"/>
                  <a:gd name="T30" fmla="*/ 1 w 76"/>
                  <a:gd name="T31" fmla="*/ 41 h 71"/>
                  <a:gd name="T32" fmla="*/ 0 w 76"/>
                  <a:gd name="T33" fmla="*/ 35 h 71"/>
                  <a:gd name="T34" fmla="*/ 2 w 76"/>
                  <a:gd name="T35" fmla="*/ 31 h 71"/>
                  <a:gd name="T36" fmla="*/ 5 w 76"/>
                  <a:gd name="T37" fmla="*/ 30 h 71"/>
                  <a:gd name="T38" fmla="*/ 9 w 76"/>
                  <a:gd name="T39" fmla="*/ 32 h 71"/>
                  <a:gd name="T40" fmla="*/ 10 w 76"/>
                  <a:gd name="T41" fmla="*/ 34 h 71"/>
                  <a:gd name="T42" fmla="*/ 12 w 76"/>
                  <a:gd name="T43" fmla="*/ 39 h 71"/>
                  <a:gd name="T44" fmla="*/ 16 w 76"/>
                  <a:gd name="T45" fmla="*/ 46 h 71"/>
                  <a:gd name="T46" fmla="*/ 22 w 76"/>
                  <a:gd name="T47" fmla="*/ 52 h 71"/>
                  <a:gd name="T48" fmla="*/ 33 w 76"/>
                  <a:gd name="T49" fmla="*/ 55 h 71"/>
                  <a:gd name="T50" fmla="*/ 48 w 76"/>
                  <a:gd name="T51" fmla="*/ 51 h 71"/>
                  <a:gd name="T52" fmla="*/ 59 w 76"/>
                  <a:gd name="T53" fmla="*/ 42 h 71"/>
                  <a:gd name="T54" fmla="*/ 64 w 76"/>
                  <a:gd name="T55" fmla="*/ 29 h 71"/>
                  <a:gd name="T56" fmla="*/ 63 w 76"/>
                  <a:gd name="T57" fmla="*/ 19 h 71"/>
                  <a:gd name="T58" fmla="*/ 59 w 76"/>
                  <a:gd name="T59" fmla="*/ 13 h 71"/>
                  <a:gd name="T60" fmla="*/ 53 w 76"/>
                  <a:gd name="T61" fmla="*/ 8 h 71"/>
                  <a:gd name="T62" fmla="*/ 47 w 76"/>
                  <a:gd name="T63" fmla="*/ 4 h 71"/>
                  <a:gd name="T64" fmla="*/ 46 w 76"/>
                  <a:gd name="T65" fmla="*/ 1 h 71"/>
                  <a:gd name="T66" fmla="*/ 51 w 76"/>
                  <a:gd name="T6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71">
                    <a:moveTo>
                      <a:pt x="55" y="1"/>
                    </a:moveTo>
                    <a:lnTo>
                      <a:pt x="59" y="2"/>
                    </a:lnTo>
                    <a:lnTo>
                      <a:pt x="62" y="4"/>
                    </a:lnTo>
                    <a:lnTo>
                      <a:pt x="66" y="7"/>
                    </a:lnTo>
                    <a:lnTo>
                      <a:pt x="69" y="10"/>
                    </a:lnTo>
                    <a:lnTo>
                      <a:pt x="71" y="13"/>
                    </a:lnTo>
                    <a:lnTo>
                      <a:pt x="73" y="17"/>
                    </a:lnTo>
                    <a:lnTo>
                      <a:pt x="74" y="21"/>
                    </a:lnTo>
                    <a:lnTo>
                      <a:pt x="75" y="25"/>
                    </a:lnTo>
                    <a:lnTo>
                      <a:pt x="75" y="29"/>
                    </a:lnTo>
                    <a:lnTo>
                      <a:pt x="74" y="33"/>
                    </a:lnTo>
                    <a:lnTo>
                      <a:pt x="73" y="37"/>
                    </a:lnTo>
                    <a:lnTo>
                      <a:pt x="72" y="42"/>
                    </a:lnTo>
                    <a:lnTo>
                      <a:pt x="70" y="45"/>
                    </a:lnTo>
                    <a:lnTo>
                      <a:pt x="68" y="49"/>
                    </a:lnTo>
                    <a:lnTo>
                      <a:pt x="65" y="53"/>
                    </a:lnTo>
                    <a:lnTo>
                      <a:pt x="62" y="56"/>
                    </a:lnTo>
                    <a:lnTo>
                      <a:pt x="58" y="60"/>
                    </a:lnTo>
                    <a:lnTo>
                      <a:pt x="53" y="63"/>
                    </a:lnTo>
                    <a:lnTo>
                      <a:pt x="48" y="66"/>
                    </a:lnTo>
                    <a:lnTo>
                      <a:pt x="42" y="69"/>
                    </a:lnTo>
                    <a:lnTo>
                      <a:pt x="37" y="70"/>
                    </a:lnTo>
                    <a:lnTo>
                      <a:pt x="31" y="70"/>
                    </a:lnTo>
                    <a:lnTo>
                      <a:pt x="25" y="68"/>
                    </a:lnTo>
                    <a:lnTo>
                      <a:pt x="20" y="65"/>
                    </a:lnTo>
                    <a:lnTo>
                      <a:pt x="16" y="62"/>
                    </a:lnTo>
                    <a:lnTo>
                      <a:pt x="13" y="59"/>
                    </a:lnTo>
                    <a:lnTo>
                      <a:pt x="9" y="56"/>
                    </a:lnTo>
                    <a:lnTo>
                      <a:pt x="7" y="52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1" y="41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2" y="31"/>
                    </a:lnTo>
                    <a:lnTo>
                      <a:pt x="4" y="30"/>
                    </a:lnTo>
                    <a:lnTo>
                      <a:pt x="5" y="30"/>
                    </a:lnTo>
                    <a:lnTo>
                      <a:pt x="7" y="30"/>
                    </a:lnTo>
                    <a:lnTo>
                      <a:pt x="9" y="32"/>
                    </a:lnTo>
                    <a:lnTo>
                      <a:pt x="10" y="33"/>
                    </a:lnTo>
                    <a:lnTo>
                      <a:pt x="10" y="34"/>
                    </a:lnTo>
                    <a:lnTo>
                      <a:pt x="11" y="36"/>
                    </a:lnTo>
                    <a:lnTo>
                      <a:pt x="12" y="39"/>
                    </a:lnTo>
                    <a:lnTo>
                      <a:pt x="13" y="42"/>
                    </a:lnTo>
                    <a:lnTo>
                      <a:pt x="16" y="46"/>
                    </a:lnTo>
                    <a:lnTo>
                      <a:pt x="18" y="50"/>
                    </a:lnTo>
                    <a:lnTo>
                      <a:pt x="22" y="52"/>
                    </a:lnTo>
                    <a:lnTo>
                      <a:pt x="26" y="54"/>
                    </a:lnTo>
                    <a:lnTo>
                      <a:pt x="33" y="55"/>
                    </a:lnTo>
                    <a:lnTo>
                      <a:pt x="41" y="54"/>
                    </a:lnTo>
                    <a:lnTo>
                      <a:pt x="48" y="51"/>
                    </a:lnTo>
                    <a:lnTo>
                      <a:pt x="54" y="47"/>
                    </a:lnTo>
                    <a:lnTo>
                      <a:pt x="59" y="42"/>
                    </a:lnTo>
                    <a:lnTo>
                      <a:pt x="63" y="36"/>
                    </a:lnTo>
                    <a:lnTo>
                      <a:pt x="64" y="29"/>
                    </a:lnTo>
                    <a:lnTo>
                      <a:pt x="64" y="22"/>
                    </a:lnTo>
                    <a:lnTo>
                      <a:pt x="63" y="19"/>
                    </a:lnTo>
                    <a:lnTo>
                      <a:pt x="61" y="16"/>
                    </a:lnTo>
                    <a:lnTo>
                      <a:pt x="59" y="13"/>
                    </a:lnTo>
                    <a:lnTo>
                      <a:pt x="56" y="10"/>
                    </a:lnTo>
                    <a:lnTo>
                      <a:pt x="53" y="8"/>
                    </a:lnTo>
                    <a:lnTo>
                      <a:pt x="50" y="6"/>
                    </a:lnTo>
                    <a:lnTo>
                      <a:pt x="47" y="4"/>
                    </a:lnTo>
                    <a:lnTo>
                      <a:pt x="45" y="3"/>
                    </a:lnTo>
                    <a:lnTo>
                      <a:pt x="46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5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3" name="Freeform 162"/>
              <p:cNvSpPr>
                <a:spLocks/>
              </p:cNvSpPr>
              <p:nvPr/>
            </p:nvSpPr>
            <p:spPr bwMode="auto">
              <a:xfrm>
                <a:off x="1094" y="1553"/>
                <a:ext cx="21" cy="20"/>
              </a:xfrm>
              <a:custGeom>
                <a:avLst/>
                <a:gdLst>
                  <a:gd name="T0" fmla="*/ 18 w 21"/>
                  <a:gd name="T1" fmla="*/ 16 h 20"/>
                  <a:gd name="T2" fmla="*/ 16 w 21"/>
                  <a:gd name="T3" fmla="*/ 18 h 20"/>
                  <a:gd name="T4" fmla="*/ 13 w 21"/>
                  <a:gd name="T5" fmla="*/ 19 h 20"/>
                  <a:gd name="T6" fmla="*/ 11 w 21"/>
                  <a:gd name="T7" fmla="*/ 19 h 20"/>
                  <a:gd name="T8" fmla="*/ 10 w 21"/>
                  <a:gd name="T9" fmla="*/ 19 h 20"/>
                  <a:gd name="T10" fmla="*/ 9 w 21"/>
                  <a:gd name="T11" fmla="*/ 18 h 20"/>
                  <a:gd name="T12" fmla="*/ 7 w 21"/>
                  <a:gd name="T13" fmla="*/ 18 h 20"/>
                  <a:gd name="T14" fmla="*/ 5 w 21"/>
                  <a:gd name="T15" fmla="*/ 17 h 20"/>
                  <a:gd name="T16" fmla="*/ 2 w 21"/>
                  <a:gd name="T17" fmla="*/ 15 h 20"/>
                  <a:gd name="T18" fmla="*/ 1 w 21"/>
                  <a:gd name="T19" fmla="*/ 14 h 20"/>
                  <a:gd name="T20" fmla="*/ 0 w 21"/>
                  <a:gd name="T21" fmla="*/ 13 h 20"/>
                  <a:gd name="T22" fmla="*/ 0 w 21"/>
                  <a:gd name="T23" fmla="*/ 12 h 20"/>
                  <a:gd name="T24" fmla="*/ 1 w 21"/>
                  <a:gd name="T25" fmla="*/ 11 h 20"/>
                  <a:gd name="T26" fmla="*/ 1 w 21"/>
                  <a:gd name="T27" fmla="*/ 10 h 20"/>
                  <a:gd name="T28" fmla="*/ 3 w 21"/>
                  <a:gd name="T29" fmla="*/ 10 h 20"/>
                  <a:gd name="T30" fmla="*/ 4 w 21"/>
                  <a:gd name="T31" fmla="*/ 9 h 20"/>
                  <a:gd name="T32" fmla="*/ 5 w 21"/>
                  <a:gd name="T33" fmla="*/ 10 h 20"/>
                  <a:gd name="T34" fmla="*/ 6 w 21"/>
                  <a:gd name="T35" fmla="*/ 11 h 20"/>
                  <a:gd name="T36" fmla="*/ 9 w 21"/>
                  <a:gd name="T37" fmla="*/ 12 h 20"/>
                  <a:gd name="T38" fmla="*/ 11 w 21"/>
                  <a:gd name="T39" fmla="*/ 13 h 20"/>
                  <a:gd name="T40" fmla="*/ 12 w 21"/>
                  <a:gd name="T41" fmla="*/ 13 h 20"/>
                  <a:gd name="T42" fmla="*/ 13 w 21"/>
                  <a:gd name="T43" fmla="*/ 11 h 20"/>
                  <a:gd name="T44" fmla="*/ 14 w 21"/>
                  <a:gd name="T45" fmla="*/ 6 h 20"/>
                  <a:gd name="T46" fmla="*/ 17 w 21"/>
                  <a:gd name="T47" fmla="*/ 2 h 20"/>
                  <a:gd name="T48" fmla="*/ 19 w 21"/>
                  <a:gd name="T49" fmla="*/ 0 h 20"/>
                  <a:gd name="T50" fmla="*/ 20 w 21"/>
                  <a:gd name="T51" fmla="*/ 4 h 20"/>
                  <a:gd name="T52" fmla="*/ 19 w 21"/>
                  <a:gd name="T53" fmla="*/ 10 h 20"/>
                  <a:gd name="T54" fmla="*/ 18 w 21"/>
                  <a:gd name="T55" fmla="*/ 15 h 20"/>
                  <a:gd name="T56" fmla="*/ 18 w 21"/>
                  <a:gd name="T57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20">
                    <a:moveTo>
                      <a:pt x="18" y="16"/>
                    </a:moveTo>
                    <a:lnTo>
                      <a:pt x="16" y="18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9" y="18"/>
                    </a:lnTo>
                    <a:lnTo>
                      <a:pt x="7" y="18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6" y="11"/>
                    </a:lnTo>
                    <a:lnTo>
                      <a:pt x="9" y="12"/>
                    </a:lnTo>
                    <a:lnTo>
                      <a:pt x="11" y="13"/>
                    </a:lnTo>
                    <a:lnTo>
                      <a:pt x="12" y="13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4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8" y="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1076" y="1549"/>
                <a:ext cx="20" cy="16"/>
              </a:xfrm>
              <a:custGeom>
                <a:avLst/>
                <a:gdLst>
                  <a:gd name="T0" fmla="*/ 15 w 20"/>
                  <a:gd name="T1" fmla="*/ 14 h 16"/>
                  <a:gd name="T2" fmla="*/ 13 w 20"/>
                  <a:gd name="T3" fmla="*/ 15 h 16"/>
                  <a:gd name="T4" fmla="*/ 12 w 20"/>
                  <a:gd name="T5" fmla="*/ 15 h 16"/>
                  <a:gd name="T6" fmla="*/ 10 w 20"/>
                  <a:gd name="T7" fmla="*/ 15 h 16"/>
                  <a:gd name="T8" fmla="*/ 7 w 20"/>
                  <a:gd name="T9" fmla="*/ 14 h 16"/>
                  <a:gd name="T10" fmla="*/ 4 w 20"/>
                  <a:gd name="T11" fmla="*/ 14 h 16"/>
                  <a:gd name="T12" fmla="*/ 2 w 20"/>
                  <a:gd name="T13" fmla="*/ 13 h 16"/>
                  <a:gd name="T14" fmla="*/ 1 w 20"/>
                  <a:gd name="T15" fmla="*/ 12 h 16"/>
                  <a:gd name="T16" fmla="*/ 0 w 20"/>
                  <a:gd name="T17" fmla="*/ 11 h 16"/>
                  <a:gd name="T18" fmla="*/ 0 w 20"/>
                  <a:gd name="T19" fmla="*/ 10 h 16"/>
                  <a:gd name="T20" fmla="*/ 4 w 20"/>
                  <a:gd name="T21" fmla="*/ 8 h 16"/>
                  <a:gd name="T22" fmla="*/ 8 w 20"/>
                  <a:gd name="T23" fmla="*/ 8 h 16"/>
                  <a:gd name="T24" fmla="*/ 10 w 20"/>
                  <a:gd name="T25" fmla="*/ 10 h 16"/>
                  <a:gd name="T26" fmla="*/ 11 w 20"/>
                  <a:gd name="T27" fmla="*/ 10 h 16"/>
                  <a:gd name="T28" fmla="*/ 13 w 20"/>
                  <a:gd name="T29" fmla="*/ 8 h 16"/>
                  <a:gd name="T30" fmla="*/ 15 w 20"/>
                  <a:gd name="T31" fmla="*/ 4 h 16"/>
                  <a:gd name="T32" fmla="*/ 16 w 20"/>
                  <a:gd name="T33" fmla="*/ 1 h 16"/>
                  <a:gd name="T34" fmla="*/ 18 w 20"/>
                  <a:gd name="T35" fmla="*/ 0 h 16"/>
                  <a:gd name="T36" fmla="*/ 19 w 20"/>
                  <a:gd name="T37" fmla="*/ 5 h 16"/>
                  <a:gd name="T38" fmla="*/ 18 w 20"/>
                  <a:gd name="T39" fmla="*/ 9 h 16"/>
                  <a:gd name="T40" fmla="*/ 16 w 20"/>
                  <a:gd name="T41" fmla="*/ 12 h 16"/>
                  <a:gd name="T42" fmla="*/ 15 w 20"/>
                  <a:gd name="T43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16">
                    <a:moveTo>
                      <a:pt x="15" y="14"/>
                    </a:moveTo>
                    <a:lnTo>
                      <a:pt x="13" y="15"/>
                    </a:lnTo>
                    <a:lnTo>
                      <a:pt x="12" y="15"/>
                    </a:lnTo>
                    <a:lnTo>
                      <a:pt x="10" y="15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3" y="8"/>
                    </a:lnTo>
                    <a:lnTo>
                      <a:pt x="15" y="4"/>
                    </a:lnTo>
                    <a:lnTo>
                      <a:pt x="16" y="1"/>
                    </a:lnTo>
                    <a:lnTo>
                      <a:pt x="18" y="0"/>
                    </a:lnTo>
                    <a:lnTo>
                      <a:pt x="19" y="5"/>
                    </a:lnTo>
                    <a:lnTo>
                      <a:pt x="18" y="9"/>
                    </a:lnTo>
                    <a:lnTo>
                      <a:pt x="16" y="12"/>
                    </a:lnTo>
                    <a:lnTo>
                      <a:pt x="15" y="1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1062" y="1542"/>
                <a:ext cx="18" cy="16"/>
              </a:xfrm>
              <a:custGeom>
                <a:avLst/>
                <a:gdLst>
                  <a:gd name="T0" fmla="*/ 16 w 18"/>
                  <a:gd name="T1" fmla="*/ 11 h 16"/>
                  <a:gd name="T2" fmla="*/ 15 w 18"/>
                  <a:gd name="T3" fmla="*/ 14 h 16"/>
                  <a:gd name="T4" fmla="*/ 12 w 18"/>
                  <a:gd name="T5" fmla="*/ 15 h 16"/>
                  <a:gd name="T6" fmla="*/ 9 w 18"/>
                  <a:gd name="T7" fmla="*/ 15 h 16"/>
                  <a:gd name="T8" fmla="*/ 8 w 18"/>
                  <a:gd name="T9" fmla="*/ 15 h 16"/>
                  <a:gd name="T10" fmla="*/ 6 w 18"/>
                  <a:gd name="T11" fmla="*/ 14 h 16"/>
                  <a:gd name="T12" fmla="*/ 3 w 18"/>
                  <a:gd name="T13" fmla="*/ 13 h 16"/>
                  <a:gd name="T14" fmla="*/ 1 w 18"/>
                  <a:gd name="T15" fmla="*/ 11 h 16"/>
                  <a:gd name="T16" fmla="*/ 0 w 18"/>
                  <a:gd name="T17" fmla="*/ 10 h 16"/>
                  <a:gd name="T18" fmla="*/ 0 w 18"/>
                  <a:gd name="T19" fmla="*/ 9 h 16"/>
                  <a:gd name="T20" fmla="*/ 1 w 18"/>
                  <a:gd name="T21" fmla="*/ 9 h 16"/>
                  <a:gd name="T22" fmla="*/ 2 w 18"/>
                  <a:gd name="T23" fmla="*/ 8 h 16"/>
                  <a:gd name="T24" fmla="*/ 4 w 18"/>
                  <a:gd name="T25" fmla="*/ 8 h 16"/>
                  <a:gd name="T26" fmla="*/ 10 w 18"/>
                  <a:gd name="T27" fmla="*/ 9 h 16"/>
                  <a:gd name="T28" fmla="*/ 11 w 18"/>
                  <a:gd name="T29" fmla="*/ 7 h 16"/>
                  <a:gd name="T30" fmla="*/ 12 w 18"/>
                  <a:gd name="T31" fmla="*/ 4 h 16"/>
                  <a:gd name="T32" fmla="*/ 15 w 18"/>
                  <a:gd name="T33" fmla="*/ 1 h 16"/>
                  <a:gd name="T34" fmla="*/ 17 w 18"/>
                  <a:gd name="T35" fmla="*/ 0 h 16"/>
                  <a:gd name="T36" fmla="*/ 17 w 18"/>
                  <a:gd name="T37" fmla="*/ 4 h 16"/>
                  <a:gd name="T38" fmla="*/ 17 w 18"/>
                  <a:gd name="T39" fmla="*/ 7 h 16"/>
                  <a:gd name="T40" fmla="*/ 16 w 18"/>
                  <a:gd name="T41" fmla="*/ 10 h 16"/>
                  <a:gd name="T42" fmla="*/ 16 w 18"/>
                  <a:gd name="T4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6">
                    <a:moveTo>
                      <a:pt x="16" y="11"/>
                    </a:moveTo>
                    <a:lnTo>
                      <a:pt x="15" y="14"/>
                    </a:lnTo>
                    <a:lnTo>
                      <a:pt x="12" y="15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6" y="14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10" y="9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17" y="4"/>
                    </a:lnTo>
                    <a:lnTo>
                      <a:pt x="17" y="7"/>
                    </a:lnTo>
                    <a:lnTo>
                      <a:pt x="16" y="10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6" name="Freeform 165"/>
              <p:cNvSpPr>
                <a:spLocks/>
              </p:cNvSpPr>
              <p:nvPr/>
            </p:nvSpPr>
            <p:spPr bwMode="auto">
              <a:xfrm>
                <a:off x="1083" y="1583"/>
                <a:ext cx="20" cy="13"/>
              </a:xfrm>
              <a:custGeom>
                <a:avLst/>
                <a:gdLst>
                  <a:gd name="T0" fmla="*/ 17 w 20"/>
                  <a:gd name="T1" fmla="*/ 12 h 13"/>
                  <a:gd name="T2" fmla="*/ 16 w 20"/>
                  <a:gd name="T3" fmla="*/ 12 h 13"/>
                  <a:gd name="T4" fmla="*/ 15 w 20"/>
                  <a:gd name="T5" fmla="*/ 12 h 13"/>
                  <a:gd name="T6" fmla="*/ 13 w 20"/>
                  <a:gd name="T7" fmla="*/ 12 h 13"/>
                  <a:gd name="T8" fmla="*/ 11 w 20"/>
                  <a:gd name="T9" fmla="*/ 12 h 13"/>
                  <a:gd name="T10" fmla="*/ 8 w 20"/>
                  <a:gd name="T11" fmla="*/ 11 h 13"/>
                  <a:gd name="T12" fmla="*/ 6 w 20"/>
                  <a:gd name="T13" fmla="*/ 11 h 13"/>
                  <a:gd name="T14" fmla="*/ 4 w 20"/>
                  <a:gd name="T15" fmla="*/ 9 h 13"/>
                  <a:gd name="T16" fmla="*/ 2 w 20"/>
                  <a:gd name="T17" fmla="*/ 9 h 13"/>
                  <a:gd name="T18" fmla="*/ 1 w 20"/>
                  <a:gd name="T19" fmla="*/ 8 h 13"/>
                  <a:gd name="T20" fmla="*/ 0 w 20"/>
                  <a:gd name="T21" fmla="*/ 6 h 13"/>
                  <a:gd name="T22" fmla="*/ 1 w 20"/>
                  <a:gd name="T23" fmla="*/ 5 h 13"/>
                  <a:gd name="T24" fmla="*/ 2 w 20"/>
                  <a:gd name="T25" fmla="*/ 4 h 13"/>
                  <a:gd name="T26" fmla="*/ 4 w 20"/>
                  <a:gd name="T27" fmla="*/ 4 h 13"/>
                  <a:gd name="T28" fmla="*/ 6 w 20"/>
                  <a:gd name="T29" fmla="*/ 4 h 13"/>
                  <a:gd name="T30" fmla="*/ 8 w 20"/>
                  <a:gd name="T31" fmla="*/ 5 h 13"/>
                  <a:gd name="T32" fmla="*/ 10 w 20"/>
                  <a:gd name="T33" fmla="*/ 5 h 13"/>
                  <a:gd name="T34" fmla="*/ 12 w 20"/>
                  <a:gd name="T35" fmla="*/ 6 h 13"/>
                  <a:gd name="T36" fmla="*/ 13 w 20"/>
                  <a:gd name="T37" fmla="*/ 6 h 13"/>
                  <a:gd name="T38" fmla="*/ 14 w 20"/>
                  <a:gd name="T39" fmla="*/ 5 h 13"/>
                  <a:gd name="T40" fmla="*/ 15 w 20"/>
                  <a:gd name="T41" fmla="*/ 4 h 13"/>
                  <a:gd name="T42" fmla="*/ 16 w 20"/>
                  <a:gd name="T43" fmla="*/ 2 h 13"/>
                  <a:gd name="T44" fmla="*/ 16 w 20"/>
                  <a:gd name="T45" fmla="*/ 1 h 13"/>
                  <a:gd name="T46" fmla="*/ 17 w 20"/>
                  <a:gd name="T47" fmla="*/ 0 h 13"/>
                  <a:gd name="T48" fmla="*/ 18 w 20"/>
                  <a:gd name="T49" fmla="*/ 0 h 13"/>
                  <a:gd name="T50" fmla="*/ 19 w 20"/>
                  <a:gd name="T51" fmla="*/ 1 h 13"/>
                  <a:gd name="T52" fmla="*/ 19 w 20"/>
                  <a:gd name="T53" fmla="*/ 3 h 13"/>
                  <a:gd name="T54" fmla="*/ 18 w 20"/>
                  <a:gd name="T55" fmla="*/ 6 h 13"/>
                  <a:gd name="T56" fmla="*/ 17 w 20"/>
                  <a:gd name="T57" fmla="*/ 10 h 13"/>
                  <a:gd name="T58" fmla="*/ 17 w 20"/>
                  <a:gd name="T5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13">
                    <a:moveTo>
                      <a:pt x="17" y="12"/>
                    </a:moveTo>
                    <a:lnTo>
                      <a:pt x="16" y="12"/>
                    </a:lnTo>
                    <a:lnTo>
                      <a:pt x="15" y="12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4" y="5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19" y="1"/>
                    </a:lnTo>
                    <a:lnTo>
                      <a:pt x="19" y="3"/>
                    </a:lnTo>
                    <a:lnTo>
                      <a:pt x="18" y="6"/>
                    </a:lnTo>
                    <a:lnTo>
                      <a:pt x="17" y="10"/>
                    </a:lnTo>
                    <a:lnTo>
                      <a:pt x="17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7" name="Freeform 166"/>
              <p:cNvSpPr>
                <a:spLocks/>
              </p:cNvSpPr>
              <p:nvPr/>
            </p:nvSpPr>
            <p:spPr bwMode="auto">
              <a:xfrm>
                <a:off x="1063" y="1574"/>
                <a:ext cx="17" cy="16"/>
              </a:xfrm>
              <a:custGeom>
                <a:avLst/>
                <a:gdLst>
                  <a:gd name="T0" fmla="*/ 12 w 17"/>
                  <a:gd name="T1" fmla="*/ 13 h 16"/>
                  <a:gd name="T2" fmla="*/ 10 w 17"/>
                  <a:gd name="T3" fmla="*/ 14 h 16"/>
                  <a:gd name="T4" fmla="*/ 7 w 17"/>
                  <a:gd name="T5" fmla="*/ 15 h 16"/>
                  <a:gd name="T6" fmla="*/ 4 w 17"/>
                  <a:gd name="T7" fmla="*/ 14 h 16"/>
                  <a:gd name="T8" fmla="*/ 1 w 17"/>
                  <a:gd name="T9" fmla="*/ 13 h 16"/>
                  <a:gd name="T10" fmla="*/ 0 w 17"/>
                  <a:gd name="T11" fmla="*/ 13 h 16"/>
                  <a:gd name="T12" fmla="*/ 0 w 17"/>
                  <a:gd name="T13" fmla="*/ 12 h 16"/>
                  <a:gd name="T14" fmla="*/ 0 w 17"/>
                  <a:gd name="T15" fmla="*/ 11 h 16"/>
                  <a:gd name="T16" fmla="*/ 0 w 17"/>
                  <a:gd name="T17" fmla="*/ 10 h 16"/>
                  <a:gd name="T18" fmla="*/ 0 w 17"/>
                  <a:gd name="T19" fmla="*/ 9 h 16"/>
                  <a:gd name="T20" fmla="*/ 1 w 17"/>
                  <a:gd name="T21" fmla="*/ 9 h 16"/>
                  <a:gd name="T22" fmla="*/ 3 w 17"/>
                  <a:gd name="T23" fmla="*/ 8 h 16"/>
                  <a:gd name="T24" fmla="*/ 4 w 17"/>
                  <a:gd name="T25" fmla="*/ 8 h 16"/>
                  <a:gd name="T26" fmla="*/ 6 w 17"/>
                  <a:gd name="T27" fmla="*/ 9 h 16"/>
                  <a:gd name="T28" fmla="*/ 8 w 17"/>
                  <a:gd name="T29" fmla="*/ 9 h 16"/>
                  <a:gd name="T30" fmla="*/ 10 w 17"/>
                  <a:gd name="T31" fmla="*/ 9 h 16"/>
                  <a:gd name="T32" fmla="*/ 11 w 17"/>
                  <a:gd name="T33" fmla="*/ 9 h 16"/>
                  <a:gd name="T34" fmla="*/ 11 w 17"/>
                  <a:gd name="T35" fmla="*/ 7 h 16"/>
                  <a:gd name="T36" fmla="*/ 11 w 17"/>
                  <a:gd name="T37" fmla="*/ 4 h 16"/>
                  <a:gd name="T38" fmla="*/ 12 w 17"/>
                  <a:gd name="T39" fmla="*/ 1 h 16"/>
                  <a:gd name="T40" fmla="*/ 14 w 17"/>
                  <a:gd name="T41" fmla="*/ 0 h 16"/>
                  <a:gd name="T42" fmla="*/ 16 w 17"/>
                  <a:gd name="T43" fmla="*/ 3 h 16"/>
                  <a:gd name="T44" fmla="*/ 16 w 17"/>
                  <a:gd name="T45" fmla="*/ 7 h 16"/>
                  <a:gd name="T46" fmla="*/ 15 w 17"/>
                  <a:gd name="T47" fmla="*/ 10 h 16"/>
                  <a:gd name="T48" fmla="*/ 12 w 17"/>
                  <a:gd name="T4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6">
                    <a:moveTo>
                      <a:pt x="12" y="13"/>
                    </a:moveTo>
                    <a:lnTo>
                      <a:pt x="10" y="14"/>
                    </a:lnTo>
                    <a:lnTo>
                      <a:pt x="7" y="15"/>
                    </a:lnTo>
                    <a:lnTo>
                      <a:pt x="4" y="14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4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3"/>
                    </a:lnTo>
                    <a:lnTo>
                      <a:pt x="16" y="7"/>
                    </a:lnTo>
                    <a:lnTo>
                      <a:pt x="15" y="10"/>
                    </a:lnTo>
                    <a:lnTo>
                      <a:pt x="12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8" name="Freeform 167"/>
              <p:cNvSpPr>
                <a:spLocks/>
              </p:cNvSpPr>
              <p:nvPr/>
            </p:nvSpPr>
            <p:spPr bwMode="auto">
              <a:xfrm>
                <a:off x="1046" y="1568"/>
                <a:ext cx="17" cy="15"/>
              </a:xfrm>
              <a:custGeom>
                <a:avLst/>
                <a:gdLst>
                  <a:gd name="T0" fmla="*/ 11 w 17"/>
                  <a:gd name="T1" fmla="*/ 13 h 15"/>
                  <a:gd name="T2" fmla="*/ 8 w 17"/>
                  <a:gd name="T3" fmla="*/ 14 h 15"/>
                  <a:gd name="T4" fmla="*/ 4 w 17"/>
                  <a:gd name="T5" fmla="*/ 13 h 15"/>
                  <a:gd name="T6" fmla="*/ 2 w 17"/>
                  <a:gd name="T7" fmla="*/ 12 h 15"/>
                  <a:gd name="T8" fmla="*/ 0 w 17"/>
                  <a:gd name="T9" fmla="*/ 9 h 15"/>
                  <a:gd name="T10" fmla="*/ 1 w 17"/>
                  <a:gd name="T11" fmla="*/ 8 h 15"/>
                  <a:gd name="T12" fmla="*/ 1 w 17"/>
                  <a:gd name="T13" fmla="*/ 7 h 15"/>
                  <a:gd name="T14" fmla="*/ 3 w 17"/>
                  <a:gd name="T15" fmla="*/ 7 h 15"/>
                  <a:gd name="T16" fmla="*/ 4 w 17"/>
                  <a:gd name="T17" fmla="*/ 7 h 15"/>
                  <a:gd name="T18" fmla="*/ 5 w 17"/>
                  <a:gd name="T19" fmla="*/ 8 h 15"/>
                  <a:gd name="T20" fmla="*/ 6 w 17"/>
                  <a:gd name="T21" fmla="*/ 9 h 15"/>
                  <a:gd name="T22" fmla="*/ 7 w 17"/>
                  <a:gd name="T23" fmla="*/ 9 h 15"/>
                  <a:gd name="T24" fmla="*/ 8 w 17"/>
                  <a:gd name="T25" fmla="*/ 10 h 15"/>
                  <a:gd name="T26" fmla="*/ 8 w 17"/>
                  <a:gd name="T27" fmla="*/ 8 h 15"/>
                  <a:gd name="T28" fmla="*/ 10 w 17"/>
                  <a:gd name="T29" fmla="*/ 4 h 15"/>
                  <a:gd name="T30" fmla="*/ 13 w 17"/>
                  <a:gd name="T31" fmla="*/ 1 h 15"/>
                  <a:gd name="T32" fmla="*/ 16 w 17"/>
                  <a:gd name="T33" fmla="*/ 0 h 15"/>
                  <a:gd name="T34" fmla="*/ 15 w 17"/>
                  <a:gd name="T35" fmla="*/ 4 h 15"/>
                  <a:gd name="T36" fmla="*/ 14 w 17"/>
                  <a:gd name="T37" fmla="*/ 9 h 15"/>
                  <a:gd name="T38" fmla="*/ 12 w 17"/>
                  <a:gd name="T39" fmla="*/ 12 h 15"/>
                  <a:gd name="T40" fmla="*/ 11 w 17"/>
                  <a:gd name="T4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5">
                    <a:moveTo>
                      <a:pt x="11" y="13"/>
                    </a:moveTo>
                    <a:lnTo>
                      <a:pt x="8" y="14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5" y="8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3" y="1"/>
                    </a:lnTo>
                    <a:lnTo>
                      <a:pt x="16" y="0"/>
                    </a:lnTo>
                    <a:lnTo>
                      <a:pt x="15" y="4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1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9" name="Freeform 168"/>
              <p:cNvSpPr>
                <a:spLocks/>
              </p:cNvSpPr>
              <p:nvPr/>
            </p:nvSpPr>
            <p:spPr bwMode="auto">
              <a:xfrm>
                <a:off x="1070" y="1608"/>
                <a:ext cx="23" cy="20"/>
              </a:xfrm>
              <a:custGeom>
                <a:avLst/>
                <a:gdLst>
                  <a:gd name="T0" fmla="*/ 13 w 23"/>
                  <a:gd name="T1" fmla="*/ 19 h 20"/>
                  <a:gd name="T2" fmla="*/ 12 w 23"/>
                  <a:gd name="T3" fmla="*/ 19 h 20"/>
                  <a:gd name="T4" fmla="*/ 10 w 23"/>
                  <a:gd name="T5" fmla="*/ 19 h 20"/>
                  <a:gd name="T6" fmla="*/ 8 w 23"/>
                  <a:gd name="T7" fmla="*/ 19 h 20"/>
                  <a:gd name="T8" fmla="*/ 6 w 23"/>
                  <a:gd name="T9" fmla="*/ 19 h 20"/>
                  <a:gd name="T10" fmla="*/ 5 w 23"/>
                  <a:gd name="T11" fmla="*/ 18 h 20"/>
                  <a:gd name="T12" fmla="*/ 4 w 23"/>
                  <a:gd name="T13" fmla="*/ 17 h 20"/>
                  <a:gd name="T14" fmla="*/ 3 w 23"/>
                  <a:gd name="T15" fmla="*/ 16 h 20"/>
                  <a:gd name="T16" fmla="*/ 1 w 23"/>
                  <a:gd name="T17" fmla="*/ 15 h 20"/>
                  <a:gd name="T18" fmla="*/ 0 w 23"/>
                  <a:gd name="T19" fmla="*/ 14 h 20"/>
                  <a:gd name="T20" fmla="*/ 0 w 23"/>
                  <a:gd name="T21" fmla="*/ 13 h 20"/>
                  <a:gd name="T22" fmla="*/ 0 w 23"/>
                  <a:gd name="T23" fmla="*/ 12 h 20"/>
                  <a:gd name="T24" fmla="*/ 1 w 23"/>
                  <a:gd name="T25" fmla="*/ 11 h 20"/>
                  <a:gd name="T26" fmla="*/ 3 w 23"/>
                  <a:gd name="T27" fmla="*/ 10 h 20"/>
                  <a:gd name="T28" fmla="*/ 5 w 23"/>
                  <a:gd name="T29" fmla="*/ 9 h 20"/>
                  <a:gd name="T30" fmla="*/ 7 w 23"/>
                  <a:gd name="T31" fmla="*/ 10 h 20"/>
                  <a:gd name="T32" fmla="*/ 9 w 23"/>
                  <a:gd name="T33" fmla="*/ 10 h 20"/>
                  <a:gd name="T34" fmla="*/ 11 w 23"/>
                  <a:gd name="T35" fmla="*/ 11 h 20"/>
                  <a:gd name="T36" fmla="*/ 12 w 23"/>
                  <a:gd name="T37" fmla="*/ 12 h 20"/>
                  <a:gd name="T38" fmla="*/ 13 w 23"/>
                  <a:gd name="T39" fmla="*/ 13 h 20"/>
                  <a:gd name="T40" fmla="*/ 14 w 23"/>
                  <a:gd name="T41" fmla="*/ 13 h 20"/>
                  <a:gd name="T42" fmla="*/ 14 w 23"/>
                  <a:gd name="T43" fmla="*/ 11 h 20"/>
                  <a:gd name="T44" fmla="*/ 16 w 23"/>
                  <a:gd name="T45" fmla="*/ 6 h 20"/>
                  <a:gd name="T46" fmla="*/ 18 w 23"/>
                  <a:gd name="T47" fmla="*/ 1 h 20"/>
                  <a:gd name="T48" fmla="*/ 21 w 23"/>
                  <a:gd name="T49" fmla="*/ 0 h 20"/>
                  <a:gd name="T50" fmla="*/ 22 w 23"/>
                  <a:gd name="T51" fmla="*/ 4 h 20"/>
                  <a:gd name="T52" fmla="*/ 22 w 23"/>
                  <a:gd name="T53" fmla="*/ 8 h 20"/>
                  <a:gd name="T54" fmla="*/ 21 w 23"/>
                  <a:gd name="T55" fmla="*/ 11 h 20"/>
                  <a:gd name="T56" fmla="*/ 19 w 23"/>
                  <a:gd name="T57" fmla="*/ 14 h 20"/>
                  <a:gd name="T58" fmla="*/ 17 w 23"/>
                  <a:gd name="T59" fmla="*/ 16 h 20"/>
                  <a:gd name="T60" fmla="*/ 15 w 23"/>
                  <a:gd name="T61" fmla="*/ 18 h 20"/>
                  <a:gd name="T62" fmla="*/ 14 w 23"/>
                  <a:gd name="T63" fmla="*/ 18 h 20"/>
                  <a:gd name="T64" fmla="*/ 13 w 23"/>
                  <a:gd name="T6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" h="20">
                    <a:moveTo>
                      <a:pt x="13" y="19"/>
                    </a:moveTo>
                    <a:lnTo>
                      <a:pt x="12" y="19"/>
                    </a:lnTo>
                    <a:lnTo>
                      <a:pt x="10" y="19"/>
                    </a:lnTo>
                    <a:lnTo>
                      <a:pt x="8" y="19"/>
                    </a:lnTo>
                    <a:lnTo>
                      <a:pt x="6" y="19"/>
                    </a:lnTo>
                    <a:lnTo>
                      <a:pt x="5" y="18"/>
                    </a:lnTo>
                    <a:lnTo>
                      <a:pt x="4" y="17"/>
                    </a:lnTo>
                    <a:lnTo>
                      <a:pt x="3" y="16"/>
                    </a:lnTo>
                    <a:lnTo>
                      <a:pt x="1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3" y="10"/>
                    </a:lnTo>
                    <a:lnTo>
                      <a:pt x="5" y="9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11" y="11"/>
                    </a:lnTo>
                    <a:lnTo>
                      <a:pt x="12" y="12"/>
                    </a:lnTo>
                    <a:lnTo>
                      <a:pt x="13" y="13"/>
                    </a:lnTo>
                    <a:lnTo>
                      <a:pt x="14" y="13"/>
                    </a:lnTo>
                    <a:lnTo>
                      <a:pt x="14" y="11"/>
                    </a:lnTo>
                    <a:lnTo>
                      <a:pt x="16" y="6"/>
                    </a:lnTo>
                    <a:lnTo>
                      <a:pt x="18" y="1"/>
                    </a:lnTo>
                    <a:lnTo>
                      <a:pt x="21" y="0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21" y="11"/>
                    </a:lnTo>
                    <a:lnTo>
                      <a:pt x="19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4" y="18"/>
                    </a:lnTo>
                    <a:lnTo>
                      <a:pt x="13" y="1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0" name="Freeform 169"/>
              <p:cNvSpPr>
                <a:spLocks/>
              </p:cNvSpPr>
              <p:nvPr/>
            </p:nvSpPr>
            <p:spPr bwMode="auto">
              <a:xfrm>
                <a:off x="1048" y="1600"/>
                <a:ext cx="21" cy="18"/>
              </a:xfrm>
              <a:custGeom>
                <a:avLst/>
                <a:gdLst>
                  <a:gd name="T0" fmla="*/ 17 w 21"/>
                  <a:gd name="T1" fmla="*/ 14 h 18"/>
                  <a:gd name="T2" fmla="*/ 16 w 21"/>
                  <a:gd name="T3" fmla="*/ 14 h 18"/>
                  <a:gd name="T4" fmla="*/ 15 w 21"/>
                  <a:gd name="T5" fmla="*/ 15 h 18"/>
                  <a:gd name="T6" fmla="*/ 13 w 21"/>
                  <a:gd name="T7" fmla="*/ 16 h 18"/>
                  <a:gd name="T8" fmla="*/ 11 w 21"/>
                  <a:gd name="T9" fmla="*/ 17 h 18"/>
                  <a:gd name="T10" fmla="*/ 9 w 21"/>
                  <a:gd name="T11" fmla="*/ 17 h 18"/>
                  <a:gd name="T12" fmla="*/ 7 w 21"/>
                  <a:gd name="T13" fmla="*/ 17 h 18"/>
                  <a:gd name="T14" fmla="*/ 5 w 21"/>
                  <a:gd name="T15" fmla="*/ 17 h 18"/>
                  <a:gd name="T16" fmla="*/ 3 w 21"/>
                  <a:gd name="T17" fmla="*/ 16 h 18"/>
                  <a:gd name="T18" fmla="*/ 1 w 21"/>
                  <a:gd name="T19" fmla="*/ 15 h 18"/>
                  <a:gd name="T20" fmla="*/ 0 w 21"/>
                  <a:gd name="T21" fmla="*/ 14 h 18"/>
                  <a:gd name="T22" fmla="*/ 0 w 21"/>
                  <a:gd name="T23" fmla="*/ 12 h 18"/>
                  <a:gd name="T24" fmla="*/ 1 w 21"/>
                  <a:gd name="T25" fmla="*/ 10 h 18"/>
                  <a:gd name="T26" fmla="*/ 2 w 21"/>
                  <a:gd name="T27" fmla="*/ 9 h 18"/>
                  <a:gd name="T28" fmla="*/ 4 w 21"/>
                  <a:gd name="T29" fmla="*/ 8 h 18"/>
                  <a:gd name="T30" fmla="*/ 7 w 21"/>
                  <a:gd name="T31" fmla="*/ 8 h 18"/>
                  <a:gd name="T32" fmla="*/ 9 w 21"/>
                  <a:gd name="T33" fmla="*/ 9 h 18"/>
                  <a:gd name="T34" fmla="*/ 11 w 21"/>
                  <a:gd name="T35" fmla="*/ 9 h 18"/>
                  <a:gd name="T36" fmla="*/ 13 w 21"/>
                  <a:gd name="T37" fmla="*/ 10 h 18"/>
                  <a:gd name="T38" fmla="*/ 13 w 21"/>
                  <a:gd name="T39" fmla="*/ 8 h 18"/>
                  <a:gd name="T40" fmla="*/ 15 w 21"/>
                  <a:gd name="T41" fmla="*/ 4 h 18"/>
                  <a:gd name="T42" fmla="*/ 17 w 21"/>
                  <a:gd name="T43" fmla="*/ 1 h 18"/>
                  <a:gd name="T44" fmla="*/ 20 w 21"/>
                  <a:gd name="T45" fmla="*/ 0 h 18"/>
                  <a:gd name="T46" fmla="*/ 20 w 21"/>
                  <a:gd name="T47" fmla="*/ 6 h 18"/>
                  <a:gd name="T48" fmla="*/ 19 w 21"/>
                  <a:gd name="T49" fmla="*/ 10 h 18"/>
                  <a:gd name="T50" fmla="*/ 18 w 21"/>
                  <a:gd name="T51" fmla="*/ 13 h 18"/>
                  <a:gd name="T52" fmla="*/ 17 w 21"/>
                  <a:gd name="T53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18">
                    <a:moveTo>
                      <a:pt x="17" y="14"/>
                    </a:moveTo>
                    <a:lnTo>
                      <a:pt x="16" y="14"/>
                    </a:lnTo>
                    <a:lnTo>
                      <a:pt x="15" y="15"/>
                    </a:lnTo>
                    <a:lnTo>
                      <a:pt x="13" y="16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3" y="16"/>
                    </a:lnTo>
                    <a:lnTo>
                      <a:pt x="1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5" y="4"/>
                    </a:lnTo>
                    <a:lnTo>
                      <a:pt x="17" y="1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19" y="10"/>
                    </a:lnTo>
                    <a:lnTo>
                      <a:pt x="18" y="13"/>
                    </a:lnTo>
                    <a:lnTo>
                      <a:pt x="17" y="1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1" name="Freeform 170"/>
              <p:cNvSpPr>
                <a:spLocks/>
              </p:cNvSpPr>
              <p:nvPr/>
            </p:nvSpPr>
            <p:spPr bwMode="auto">
              <a:xfrm>
                <a:off x="1024" y="1597"/>
                <a:ext cx="21" cy="17"/>
              </a:xfrm>
              <a:custGeom>
                <a:avLst/>
                <a:gdLst>
                  <a:gd name="T0" fmla="*/ 19 w 21"/>
                  <a:gd name="T1" fmla="*/ 11 h 17"/>
                  <a:gd name="T2" fmla="*/ 19 w 21"/>
                  <a:gd name="T3" fmla="*/ 12 h 17"/>
                  <a:gd name="T4" fmla="*/ 17 w 21"/>
                  <a:gd name="T5" fmla="*/ 13 h 17"/>
                  <a:gd name="T6" fmla="*/ 16 w 21"/>
                  <a:gd name="T7" fmla="*/ 14 h 17"/>
                  <a:gd name="T8" fmla="*/ 16 w 21"/>
                  <a:gd name="T9" fmla="*/ 15 h 17"/>
                  <a:gd name="T10" fmla="*/ 14 w 21"/>
                  <a:gd name="T11" fmla="*/ 15 h 17"/>
                  <a:gd name="T12" fmla="*/ 11 w 21"/>
                  <a:gd name="T13" fmla="*/ 16 h 17"/>
                  <a:gd name="T14" fmla="*/ 9 w 21"/>
                  <a:gd name="T15" fmla="*/ 16 h 17"/>
                  <a:gd name="T16" fmla="*/ 5 w 21"/>
                  <a:gd name="T17" fmla="*/ 16 h 17"/>
                  <a:gd name="T18" fmla="*/ 3 w 21"/>
                  <a:gd name="T19" fmla="*/ 15 h 17"/>
                  <a:gd name="T20" fmla="*/ 1 w 21"/>
                  <a:gd name="T21" fmla="*/ 14 h 17"/>
                  <a:gd name="T22" fmla="*/ 0 w 21"/>
                  <a:gd name="T23" fmla="*/ 12 h 17"/>
                  <a:gd name="T24" fmla="*/ 0 w 21"/>
                  <a:gd name="T25" fmla="*/ 10 h 17"/>
                  <a:gd name="T26" fmla="*/ 2 w 21"/>
                  <a:gd name="T27" fmla="*/ 9 h 17"/>
                  <a:gd name="T28" fmla="*/ 4 w 21"/>
                  <a:gd name="T29" fmla="*/ 8 h 17"/>
                  <a:gd name="T30" fmla="*/ 6 w 21"/>
                  <a:gd name="T31" fmla="*/ 7 h 17"/>
                  <a:gd name="T32" fmla="*/ 8 w 21"/>
                  <a:gd name="T33" fmla="*/ 8 h 17"/>
                  <a:gd name="T34" fmla="*/ 10 w 21"/>
                  <a:gd name="T35" fmla="*/ 8 h 17"/>
                  <a:gd name="T36" fmla="*/ 12 w 21"/>
                  <a:gd name="T37" fmla="*/ 8 h 17"/>
                  <a:gd name="T38" fmla="*/ 13 w 21"/>
                  <a:gd name="T39" fmla="*/ 9 h 17"/>
                  <a:gd name="T40" fmla="*/ 14 w 21"/>
                  <a:gd name="T41" fmla="*/ 8 h 17"/>
                  <a:gd name="T42" fmla="*/ 15 w 21"/>
                  <a:gd name="T43" fmla="*/ 4 h 17"/>
                  <a:gd name="T44" fmla="*/ 17 w 21"/>
                  <a:gd name="T45" fmla="*/ 1 h 17"/>
                  <a:gd name="T46" fmla="*/ 20 w 21"/>
                  <a:gd name="T47" fmla="*/ 0 h 17"/>
                  <a:gd name="T48" fmla="*/ 20 w 21"/>
                  <a:gd name="T49" fmla="*/ 4 h 17"/>
                  <a:gd name="T50" fmla="*/ 20 w 21"/>
                  <a:gd name="T51" fmla="*/ 7 h 17"/>
                  <a:gd name="T52" fmla="*/ 19 w 21"/>
                  <a:gd name="T53" fmla="*/ 10 h 17"/>
                  <a:gd name="T54" fmla="*/ 19 w 21"/>
                  <a:gd name="T5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" h="17">
                    <a:moveTo>
                      <a:pt x="19" y="11"/>
                    </a:moveTo>
                    <a:lnTo>
                      <a:pt x="19" y="12"/>
                    </a:lnTo>
                    <a:lnTo>
                      <a:pt x="17" y="13"/>
                    </a:lnTo>
                    <a:lnTo>
                      <a:pt x="16" y="14"/>
                    </a:lnTo>
                    <a:lnTo>
                      <a:pt x="16" y="15"/>
                    </a:lnTo>
                    <a:lnTo>
                      <a:pt x="14" y="15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5" y="16"/>
                    </a:lnTo>
                    <a:lnTo>
                      <a:pt x="3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4" y="8"/>
                    </a:lnTo>
                    <a:lnTo>
                      <a:pt x="6" y="7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3" y="9"/>
                    </a:lnTo>
                    <a:lnTo>
                      <a:pt x="14" y="8"/>
                    </a:lnTo>
                    <a:lnTo>
                      <a:pt x="15" y="4"/>
                    </a:lnTo>
                    <a:lnTo>
                      <a:pt x="17" y="1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9" y="10"/>
                    </a:lnTo>
                    <a:lnTo>
                      <a:pt x="19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2" name="Freeform 171"/>
              <p:cNvSpPr>
                <a:spLocks/>
              </p:cNvSpPr>
              <p:nvPr/>
            </p:nvSpPr>
            <p:spPr bwMode="auto">
              <a:xfrm>
                <a:off x="1225" y="1320"/>
                <a:ext cx="68" cy="75"/>
              </a:xfrm>
              <a:custGeom>
                <a:avLst/>
                <a:gdLst>
                  <a:gd name="T0" fmla="*/ 43 w 68"/>
                  <a:gd name="T1" fmla="*/ 9 h 75"/>
                  <a:gd name="T2" fmla="*/ 48 w 68"/>
                  <a:gd name="T3" fmla="*/ 12 h 75"/>
                  <a:gd name="T4" fmla="*/ 53 w 68"/>
                  <a:gd name="T5" fmla="*/ 16 h 75"/>
                  <a:gd name="T6" fmla="*/ 57 w 68"/>
                  <a:gd name="T7" fmla="*/ 20 h 75"/>
                  <a:gd name="T8" fmla="*/ 60 w 68"/>
                  <a:gd name="T9" fmla="*/ 25 h 75"/>
                  <a:gd name="T10" fmla="*/ 63 w 68"/>
                  <a:gd name="T11" fmla="*/ 29 h 75"/>
                  <a:gd name="T12" fmla="*/ 65 w 68"/>
                  <a:gd name="T13" fmla="*/ 34 h 75"/>
                  <a:gd name="T14" fmla="*/ 66 w 68"/>
                  <a:gd name="T15" fmla="*/ 40 h 75"/>
                  <a:gd name="T16" fmla="*/ 67 w 68"/>
                  <a:gd name="T17" fmla="*/ 45 h 75"/>
                  <a:gd name="T18" fmla="*/ 66 w 68"/>
                  <a:gd name="T19" fmla="*/ 53 h 75"/>
                  <a:gd name="T20" fmla="*/ 63 w 68"/>
                  <a:gd name="T21" fmla="*/ 59 h 75"/>
                  <a:gd name="T22" fmla="*/ 58 w 68"/>
                  <a:gd name="T23" fmla="*/ 65 h 75"/>
                  <a:gd name="T24" fmla="*/ 52 w 68"/>
                  <a:gd name="T25" fmla="*/ 69 h 75"/>
                  <a:gd name="T26" fmla="*/ 45 w 68"/>
                  <a:gd name="T27" fmla="*/ 72 h 75"/>
                  <a:gd name="T28" fmla="*/ 37 w 68"/>
                  <a:gd name="T29" fmla="*/ 74 h 75"/>
                  <a:gd name="T30" fmla="*/ 29 w 68"/>
                  <a:gd name="T31" fmla="*/ 74 h 75"/>
                  <a:gd name="T32" fmla="*/ 22 w 68"/>
                  <a:gd name="T33" fmla="*/ 73 h 75"/>
                  <a:gd name="T34" fmla="*/ 20 w 68"/>
                  <a:gd name="T35" fmla="*/ 73 h 75"/>
                  <a:gd name="T36" fmla="*/ 19 w 68"/>
                  <a:gd name="T37" fmla="*/ 72 h 75"/>
                  <a:gd name="T38" fmla="*/ 18 w 68"/>
                  <a:gd name="T39" fmla="*/ 71 h 75"/>
                  <a:gd name="T40" fmla="*/ 17 w 68"/>
                  <a:gd name="T41" fmla="*/ 70 h 75"/>
                  <a:gd name="T42" fmla="*/ 18 w 68"/>
                  <a:gd name="T43" fmla="*/ 68 h 75"/>
                  <a:gd name="T44" fmla="*/ 20 w 68"/>
                  <a:gd name="T45" fmla="*/ 66 h 75"/>
                  <a:gd name="T46" fmla="*/ 22 w 68"/>
                  <a:gd name="T47" fmla="*/ 65 h 75"/>
                  <a:gd name="T48" fmla="*/ 24 w 68"/>
                  <a:gd name="T49" fmla="*/ 64 h 75"/>
                  <a:gd name="T50" fmla="*/ 27 w 68"/>
                  <a:gd name="T51" fmla="*/ 63 h 75"/>
                  <a:gd name="T52" fmla="*/ 31 w 68"/>
                  <a:gd name="T53" fmla="*/ 62 h 75"/>
                  <a:gd name="T54" fmla="*/ 35 w 68"/>
                  <a:gd name="T55" fmla="*/ 61 h 75"/>
                  <a:gd name="T56" fmla="*/ 39 w 68"/>
                  <a:gd name="T57" fmla="*/ 61 h 75"/>
                  <a:gd name="T58" fmla="*/ 42 w 68"/>
                  <a:gd name="T59" fmla="*/ 60 h 75"/>
                  <a:gd name="T60" fmla="*/ 46 w 68"/>
                  <a:gd name="T61" fmla="*/ 58 h 75"/>
                  <a:gd name="T62" fmla="*/ 49 w 68"/>
                  <a:gd name="T63" fmla="*/ 56 h 75"/>
                  <a:gd name="T64" fmla="*/ 52 w 68"/>
                  <a:gd name="T65" fmla="*/ 53 h 75"/>
                  <a:gd name="T66" fmla="*/ 53 w 68"/>
                  <a:gd name="T67" fmla="*/ 41 h 75"/>
                  <a:gd name="T68" fmla="*/ 50 w 68"/>
                  <a:gd name="T69" fmla="*/ 31 h 75"/>
                  <a:gd name="T70" fmla="*/ 44 w 68"/>
                  <a:gd name="T71" fmla="*/ 23 h 75"/>
                  <a:gd name="T72" fmla="*/ 35 w 68"/>
                  <a:gd name="T73" fmla="*/ 16 h 75"/>
                  <a:gd name="T74" fmla="*/ 26 w 68"/>
                  <a:gd name="T75" fmla="*/ 11 h 75"/>
                  <a:gd name="T76" fmla="*/ 16 w 68"/>
                  <a:gd name="T77" fmla="*/ 7 h 75"/>
                  <a:gd name="T78" fmla="*/ 7 w 68"/>
                  <a:gd name="T79" fmla="*/ 4 h 75"/>
                  <a:gd name="T80" fmla="*/ 0 w 68"/>
                  <a:gd name="T81" fmla="*/ 1 h 75"/>
                  <a:gd name="T82" fmla="*/ 4 w 68"/>
                  <a:gd name="T83" fmla="*/ 0 h 75"/>
                  <a:gd name="T84" fmla="*/ 9 w 68"/>
                  <a:gd name="T85" fmla="*/ 0 h 75"/>
                  <a:gd name="T86" fmla="*/ 14 w 68"/>
                  <a:gd name="T87" fmla="*/ 1 h 75"/>
                  <a:gd name="T88" fmla="*/ 20 w 68"/>
                  <a:gd name="T89" fmla="*/ 1 h 75"/>
                  <a:gd name="T90" fmla="*/ 26 w 68"/>
                  <a:gd name="T91" fmla="*/ 3 h 75"/>
                  <a:gd name="T92" fmla="*/ 32 w 68"/>
                  <a:gd name="T93" fmla="*/ 5 h 75"/>
                  <a:gd name="T94" fmla="*/ 38 w 68"/>
                  <a:gd name="T95" fmla="*/ 7 h 75"/>
                  <a:gd name="T96" fmla="*/ 43 w 68"/>
                  <a:gd name="T97" fmla="*/ 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8" h="75">
                    <a:moveTo>
                      <a:pt x="43" y="9"/>
                    </a:moveTo>
                    <a:lnTo>
                      <a:pt x="48" y="12"/>
                    </a:lnTo>
                    <a:lnTo>
                      <a:pt x="53" y="16"/>
                    </a:lnTo>
                    <a:lnTo>
                      <a:pt x="57" y="20"/>
                    </a:lnTo>
                    <a:lnTo>
                      <a:pt x="60" y="25"/>
                    </a:lnTo>
                    <a:lnTo>
                      <a:pt x="63" y="29"/>
                    </a:lnTo>
                    <a:lnTo>
                      <a:pt x="65" y="34"/>
                    </a:lnTo>
                    <a:lnTo>
                      <a:pt x="66" y="40"/>
                    </a:lnTo>
                    <a:lnTo>
                      <a:pt x="67" y="45"/>
                    </a:lnTo>
                    <a:lnTo>
                      <a:pt x="66" y="53"/>
                    </a:lnTo>
                    <a:lnTo>
                      <a:pt x="63" y="59"/>
                    </a:lnTo>
                    <a:lnTo>
                      <a:pt x="58" y="65"/>
                    </a:lnTo>
                    <a:lnTo>
                      <a:pt x="52" y="69"/>
                    </a:lnTo>
                    <a:lnTo>
                      <a:pt x="45" y="72"/>
                    </a:lnTo>
                    <a:lnTo>
                      <a:pt x="37" y="74"/>
                    </a:lnTo>
                    <a:lnTo>
                      <a:pt x="29" y="74"/>
                    </a:lnTo>
                    <a:lnTo>
                      <a:pt x="22" y="73"/>
                    </a:lnTo>
                    <a:lnTo>
                      <a:pt x="20" y="73"/>
                    </a:lnTo>
                    <a:lnTo>
                      <a:pt x="19" y="72"/>
                    </a:lnTo>
                    <a:lnTo>
                      <a:pt x="18" y="71"/>
                    </a:lnTo>
                    <a:lnTo>
                      <a:pt x="17" y="70"/>
                    </a:lnTo>
                    <a:lnTo>
                      <a:pt x="18" y="68"/>
                    </a:lnTo>
                    <a:lnTo>
                      <a:pt x="20" y="66"/>
                    </a:lnTo>
                    <a:lnTo>
                      <a:pt x="22" y="65"/>
                    </a:lnTo>
                    <a:lnTo>
                      <a:pt x="24" y="64"/>
                    </a:lnTo>
                    <a:lnTo>
                      <a:pt x="27" y="63"/>
                    </a:lnTo>
                    <a:lnTo>
                      <a:pt x="31" y="62"/>
                    </a:lnTo>
                    <a:lnTo>
                      <a:pt x="35" y="61"/>
                    </a:lnTo>
                    <a:lnTo>
                      <a:pt x="39" y="61"/>
                    </a:lnTo>
                    <a:lnTo>
                      <a:pt x="42" y="60"/>
                    </a:lnTo>
                    <a:lnTo>
                      <a:pt x="46" y="58"/>
                    </a:lnTo>
                    <a:lnTo>
                      <a:pt x="49" y="56"/>
                    </a:lnTo>
                    <a:lnTo>
                      <a:pt x="52" y="53"/>
                    </a:lnTo>
                    <a:lnTo>
                      <a:pt x="53" y="41"/>
                    </a:lnTo>
                    <a:lnTo>
                      <a:pt x="50" y="31"/>
                    </a:lnTo>
                    <a:lnTo>
                      <a:pt x="44" y="23"/>
                    </a:lnTo>
                    <a:lnTo>
                      <a:pt x="35" y="16"/>
                    </a:lnTo>
                    <a:lnTo>
                      <a:pt x="26" y="11"/>
                    </a:lnTo>
                    <a:lnTo>
                      <a:pt x="16" y="7"/>
                    </a:lnTo>
                    <a:lnTo>
                      <a:pt x="7" y="4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1"/>
                    </a:lnTo>
                    <a:lnTo>
                      <a:pt x="20" y="1"/>
                    </a:lnTo>
                    <a:lnTo>
                      <a:pt x="26" y="3"/>
                    </a:lnTo>
                    <a:lnTo>
                      <a:pt x="32" y="5"/>
                    </a:lnTo>
                    <a:lnTo>
                      <a:pt x="38" y="7"/>
                    </a:lnTo>
                    <a:lnTo>
                      <a:pt x="43" y="9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3" name="Freeform 172"/>
              <p:cNvSpPr>
                <a:spLocks/>
              </p:cNvSpPr>
              <p:nvPr/>
            </p:nvSpPr>
            <p:spPr bwMode="auto">
              <a:xfrm>
                <a:off x="1135" y="1319"/>
                <a:ext cx="43" cy="59"/>
              </a:xfrm>
              <a:custGeom>
                <a:avLst/>
                <a:gdLst>
                  <a:gd name="T0" fmla="*/ 7 w 43"/>
                  <a:gd name="T1" fmla="*/ 19 h 59"/>
                  <a:gd name="T2" fmla="*/ 5 w 43"/>
                  <a:gd name="T3" fmla="*/ 25 h 59"/>
                  <a:gd name="T4" fmla="*/ 5 w 43"/>
                  <a:gd name="T5" fmla="*/ 30 h 59"/>
                  <a:gd name="T6" fmla="*/ 8 w 43"/>
                  <a:gd name="T7" fmla="*/ 35 h 59"/>
                  <a:gd name="T8" fmla="*/ 12 w 43"/>
                  <a:gd name="T9" fmla="*/ 39 h 59"/>
                  <a:gd name="T10" fmla="*/ 17 w 43"/>
                  <a:gd name="T11" fmla="*/ 42 h 59"/>
                  <a:gd name="T12" fmla="*/ 22 w 43"/>
                  <a:gd name="T13" fmla="*/ 46 h 59"/>
                  <a:gd name="T14" fmla="*/ 27 w 43"/>
                  <a:gd name="T15" fmla="*/ 49 h 59"/>
                  <a:gd name="T16" fmla="*/ 32 w 43"/>
                  <a:gd name="T17" fmla="*/ 53 h 59"/>
                  <a:gd name="T18" fmla="*/ 33 w 43"/>
                  <a:gd name="T19" fmla="*/ 54 h 59"/>
                  <a:gd name="T20" fmla="*/ 33 w 43"/>
                  <a:gd name="T21" fmla="*/ 55 h 59"/>
                  <a:gd name="T22" fmla="*/ 33 w 43"/>
                  <a:gd name="T23" fmla="*/ 56 h 59"/>
                  <a:gd name="T24" fmla="*/ 33 w 43"/>
                  <a:gd name="T25" fmla="*/ 57 h 59"/>
                  <a:gd name="T26" fmla="*/ 31 w 43"/>
                  <a:gd name="T27" fmla="*/ 57 h 59"/>
                  <a:gd name="T28" fmla="*/ 31 w 43"/>
                  <a:gd name="T29" fmla="*/ 58 h 59"/>
                  <a:gd name="T30" fmla="*/ 30 w 43"/>
                  <a:gd name="T31" fmla="*/ 58 h 59"/>
                  <a:gd name="T32" fmla="*/ 29 w 43"/>
                  <a:gd name="T33" fmla="*/ 57 h 59"/>
                  <a:gd name="T34" fmla="*/ 22 w 43"/>
                  <a:gd name="T35" fmla="*/ 54 h 59"/>
                  <a:gd name="T36" fmla="*/ 17 w 43"/>
                  <a:gd name="T37" fmla="*/ 50 h 59"/>
                  <a:gd name="T38" fmla="*/ 11 w 43"/>
                  <a:gd name="T39" fmla="*/ 46 h 59"/>
                  <a:gd name="T40" fmla="*/ 6 w 43"/>
                  <a:gd name="T41" fmla="*/ 42 h 59"/>
                  <a:gd name="T42" fmla="*/ 3 w 43"/>
                  <a:gd name="T43" fmla="*/ 36 h 59"/>
                  <a:gd name="T44" fmla="*/ 0 w 43"/>
                  <a:gd name="T45" fmla="*/ 31 h 59"/>
                  <a:gd name="T46" fmla="*/ 0 w 43"/>
                  <a:gd name="T47" fmla="*/ 24 h 59"/>
                  <a:gd name="T48" fmla="*/ 1 w 43"/>
                  <a:gd name="T49" fmla="*/ 18 h 59"/>
                  <a:gd name="T50" fmla="*/ 5 w 43"/>
                  <a:gd name="T51" fmla="*/ 13 h 59"/>
                  <a:gd name="T52" fmla="*/ 10 w 43"/>
                  <a:gd name="T53" fmla="*/ 8 h 59"/>
                  <a:gd name="T54" fmla="*/ 16 w 43"/>
                  <a:gd name="T55" fmla="*/ 5 h 59"/>
                  <a:gd name="T56" fmla="*/ 23 w 43"/>
                  <a:gd name="T57" fmla="*/ 2 h 59"/>
                  <a:gd name="T58" fmla="*/ 30 w 43"/>
                  <a:gd name="T59" fmla="*/ 1 h 59"/>
                  <a:gd name="T60" fmla="*/ 36 w 43"/>
                  <a:gd name="T61" fmla="*/ 0 h 59"/>
                  <a:gd name="T62" fmla="*/ 40 w 43"/>
                  <a:gd name="T63" fmla="*/ 0 h 59"/>
                  <a:gd name="T64" fmla="*/ 42 w 43"/>
                  <a:gd name="T65" fmla="*/ 1 h 59"/>
                  <a:gd name="T66" fmla="*/ 37 w 43"/>
                  <a:gd name="T67" fmla="*/ 3 h 59"/>
                  <a:gd name="T68" fmla="*/ 32 w 43"/>
                  <a:gd name="T69" fmla="*/ 4 h 59"/>
                  <a:gd name="T70" fmla="*/ 27 w 43"/>
                  <a:gd name="T71" fmla="*/ 6 h 59"/>
                  <a:gd name="T72" fmla="*/ 22 w 43"/>
                  <a:gd name="T73" fmla="*/ 7 h 59"/>
                  <a:gd name="T74" fmla="*/ 17 w 43"/>
                  <a:gd name="T75" fmla="*/ 9 h 59"/>
                  <a:gd name="T76" fmla="*/ 13 w 43"/>
                  <a:gd name="T77" fmla="*/ 12 h 59"/>
                  <a:gd name="T78" fmla="*/ 9 w 43"/>
                  <a:gd name="T79" fmla="*/ 15 h 59"/>
                  <a:gd name="T80" fmla="*/ 7 w 43"/>
                  <a:gd name="T81" fmla="*/ 1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59">
                    <a:moveTo>
                      <a:pt x="7" y="19"/>
                    </a:moveTo>
                    <a:lnTo>
                      <a:pt x="5" y="25"/>
                    </a:lnTo>
                    <a:lnTo>
                      <a:pt x="5" y="30"/>
                    </a:lnTo>
                    <a:lnTo>
                      <a:pt x="8" y="35"/>
                    </a:lnTo>
                    <a:lnTo>
                      <a:pt x="12" y="39"/>
                    </a:lnTo>
                    <a:lnTo>
                      <a:pt x="17" y="42"/>
                    </a:lnTo>
                    <a:lnTo>
                      <a:pt x="22" y="46"/>
                    </a:lnTo>
                    <a:lnTo>
                      <a:pt x="27" y="49"/>
                    </a:lnTo>
                    <a:lnTo>
                      <a:pt x="32" y="53"/>
                    </a:lnTo>
                    <a:lnTo>
                      <a:pt x="33" y="54"/>
                    </a:lnTo>
                    <a:lnTo>
                      <a:pt x="33" y="55"/>
                    </a:lnTo>
                    <a:lnTo>
                      <a:pt x="33" y="56"/>
                    </a:lnTo>
                    <a:lnTo>
                      <a:pt x="33" y="57"/>
                    </a:lnTo>
                    <a:lnTo>
                      <a:pt x="31" y="57"/>
                    </a:lnTo>
                    <a:lnTo>
                      <a:pt x="31" y="58"/>
                    </a:lnTo>
                    <a:lnTo>
                      <a:pt x="30" y="58"/>
                    </a:lnTo>
                    <a:lnTo>
                      <a:pt x="29" y="57"/>
                    </a:lnTo>
                    <a:lnTo>
                      <a:pt x="22" y="54"/>
                    </a:lnTo>
                    <a:lnTo>
                      <a:pt x="17" y="50"/>
                    </a:lnTo>
                    <a:lnTo>
                      <a:pt x="11" y="46"/>
                    </a:lnTo>
                    <a:lnTo>
                      <a:pt x="6" y="42"/>
                    </a:lnTo>
                    <a:lnTo>
                      <a:pt x="3" y="36"/>
                    </a:lnTo>
                    <a:lnTo>
                      <a:pt x="0" y="31"/>
                    </a:lnTo>
                    <a:lnTo>
                      <a:pt x="0" y="24"/>
                    </a:lnTo>
                    <a:lnTo>
                      <a:pt x="1" y="18"/>
                    </a:lnTo>
                    <a:lnTo>
                      <a:pt x="5" y="13"/>
                    </a:lnTo>
                    <a:lnTo>
                      <a:pt x="10" y="8"/>
                    </a:lnTo>
                    <a:lnTo>
                      <a:pt x="16" y="5"/>
                    </a:lnTo>
                    <a:lnTo>
                      <a:pt x="23" y="2"/>
                    </a:lnTo>
                    <a:lnTo>
                      <a:pt x="30" y="1"/>
                    </a:lnTo>
                    <a:lnTo>
                      <a:pt x="36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37" y="3"/>
                    </a:lnTo>
                    <a:lnTo>
                      <a:pt x="32" y="4"/>
                    </a:lnTo>
                    <a:lnTo>
                      <a:pt x="27" y="6"/>
                    </a:lnTo>
                    <a:lnTo>
                      <a:pt x="22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9" y="15"/>
                    </a:lnTo>
                    <a:lnTo>
                      <a:pt x="7" y="19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4" name="Freeform 173"/>
              <p:cNvSpPr>
                <a:spLocks/>
              </p:cNvSpPr>
              <p:nvPr/>
            </p:nvSpPr>
            <p:spPr bwMode="auto">
              <a:xfrm>
                <a:off x="1226" y="1305"/>
                <a:ext cx="109" cy="122"/>
              </a:xfrm>
              <a:custGeom>
                <a:avLst/>
                <a:gdLst>
                  <a:gd name="T0" fmla="*/ 74 w 109"/>
                  <a:gd name="T1" fmla="*/ 22 h 122"/>
                  <a:gd name="T2" fmla="*/ 90 w 109"/>
                  <a:gd name="T3" fmla="*/ 37 h 122"/>
                  <a:gd name="T4" fmla="*/ 102 w 109"/>
                  <a:gd name="T5" fmla="*/ 53 h 122"/>
                  <a:gd name="T6" fmla="*/ 108 w 109"/>
                  <a:gd name="T7" fmla="*/ 72 h 122"/>
                  <a:gd name="T8" fmla="*/ 107 w 109"/>
                  <a:gd name="T9" fmla="*/ 85 h 122"/>
                  <a:gd name="T10" fmla="*/ 105 w 109"/>
                  <a:gd name="T11" fmla="*/ 90 h 122"/>
                  <a:gd name="T12" fmla="*/ 101 w 109"/>
                  <a:gd name="T13" fmla="*/ 95 h 122"/>
                  <a:gd name="T14" fmla="*/ 97 w 109"/>
                  <a:gd name="T15" fmla="*/ 99 h 122"/>
                  <a:gd name="T16" fmla="*/ 89 w 109"/>
                  <a:gd name="T17" fmla="*/ 104 h 122"/>
                  <a:gd name="T18" fmla="*/ 79 w 109"/>
                  <a:gd name="T19" fmla="*/ 109 h 122"/>
                  <a:gd name="T20" fmla="*/ 68 w 109"/>
                  <a:gd name="T21" fmla="*/ 112 h 122"/>
                  <a:gd name="T22" fmla="*/ 57 w 109"/>
                  <a:gd name="T23" fmla="*/ 115 h 122"/>
                  <a:gd name="T24" fmla="*/ 46 w 109"/>
                  <a:gd name="T25" fmla="*/ 117 h 122"/>
                  <a:gd name="T26" fmla="*/ 34 w 109"/>
                  <a:gd name="T27" fmla="*/ 119 h 122"/>
                  <a:gd name="T28" fmla="*/ 23 w 109"/>
                  <a:gd name="T29" fmla="*/ 120 h 122"/>
                  <a:gd name="T30" fmla="*/ 11 w 109"/>
                  <a:gd name="T31" fmla="*/ 121 h 122"/>
                  <a:gd name="T32" fmla="*/ 3 w 109"/>
                  <a:gd name="T33" fmla="*/ 121 h 122"/>
                  <a:gd name="T34" fmla="*/ 1 w 109"/>
                  <a:gd name="T35" fmla="*/ 119 h 122"/>
                  <a:gd name="T36" fmla="*/ 0 w 109"/>
                  <a:gd name="T37" fmla="*/ 116 h 122"/>
                  <a:gd name="T38" fmla="*/ 2 w 109"/>
                  <a:gd name="T39" fmla="*/ 113 h 122"/>
                  <a:gd name="T40" fmla="*/ 9 w 109"/>
                  <a:gd name="T41" fmla="*/ 111 h 122"/>
                  <a:gd name="T42" fmla="*/ 20 w 109"/>
                  <a:gd name="T43" fmla="*/ 109 h 122"/>
                  <a:gd name="T44" fmla="*/ 30 w 109"/>
                  <a:gd name="T45" fmla="*/ 108 h 122"/>
                  <a:gd name="T46" fmla="*/ 41 w 109"/>
                  <a:gd name="T47" fmla="*/ 106 h 122"/>
                  <a:gd name="T48" fmla="*/ 51 w 109"/>
                  <a:gd name="T49" fmla="*/ 104 h 122"/>
                  <a:gd name="T50" fmla="*/ 61 w 109"/>
                  <a:gd name="T51" fmla="*/ 102 h 122"/>
                  <a:gd name="T52" fmla="*/ 71 w 109"/>
                  <a:gd name="T53" fmla="*/ 99 h 122"/>
                  <a:gd name="T54" fmla="*/ 81 w 109"/>
                  <a:gd name="T55" fmla="*/ 95 h 122"/>
                  <a:gd name="T56" fmla="*/ 90 w 109"/>
                  <a:gd name="T57" fmla="*/ 90 h 122"/>
                  <a:gd name="T58" fmla="*/ 95 w 109"/>
                  <a:gd name="T59" fmla="*/ 83 h 122"/>
                  <a:gd name="T60" fmla="*/ 97 w 109"/>
                  <a:gd name="T61" fmla="*/ 74 h 122"/>
                  <a:gd name="T62" fmla="*/ 95 w 109"/>
                  <a:gd name="T63" fmla="*/ 64 h 122"/>
                  <a:gd name="T64" fmla="*/ 91 w 109"/>
                  <a:gd name="T65" fmla="*/ 54 h 122"/>
                  <a:gd name="T66" fmla="*/ 84 w 109"/>
                  <a:gd name="T67" fmla="*/ 44 h 122"/>
                  <a:gd name="T68" fmla="*/ 76 w 109"/>
                  <a:gd name="T69" fmla="*/ 35 h 122"/>
                  <a:gd name="T70" fmla="*/ 67 w 109"/>
                  <a:gd name="T71" fmla="*/ 26 h 122"/>
                  <a:gd name="T72" fmla="*/ 56 w 109"/>
                  <a:gd name="T73" fmla="*/ 18 h 122"/>
                  <a:gd name="T74" fmla="*/ 42 w 109"/>
                  <a:gd name="T75" fmla="*/ 12 h 122"/>
                  <a:gd name="T76" fmla="*/ 28 w 109"/>
                  <a:gd name="T77" fmla="*/ 7 h 122"/>
                  <a:gd name="T78" fmla="*/ 19 w 109"/>
                  <a:gd name="T79" fmla="*/ 2 h 122"/>
                  <a:gd name="T80" fmla="*/ 22 w 109"/>
                  <a:gd name="T81" fmla="*/ 0 h 122"/>
                  <a:gd name="T82" fmla="*/ 34 w 109"/>
                  <a:gd name="T83" fmla="*/ 1 h 122"/>
                  <a:gd name="T84" fmla="*/ 48 w 109"/>
                  <a:gd name="T85" fmla="*/ 6 h 122"/>
                  <a:gd name="T86" fmla="*/ 60 w 109"/>
                  <a:gd name="T87" fmla="*/ 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9" h="122">
                    <a:moveTo>
                      <a:pt x="66" y="16"/>
                    </a:moveTo>
                    <a:lnTo>
                      <a:pt x="74" y="22"/>
                    </a:lnTo>
                    <a:lnTo>
                      <a:pt x="82" y="29"/>
                    </a:lnTo>
                    <a:lnTo>
                      <a:pt x="90" y="37"/>
                    </a:lnTo>
                    <a:lnTo>
                      <a:pt x="97" y="45"/>
                    </a:lnTo>
                    <a:lnTo>
                      <a:pt x="102" y="53"/>
                    </a:lnTo>
                    <a:lnTo>
                      <a:pt x="106" y="62"/>
                    </a:lnTo>
                    <a:lnTo>
                      <a:pt x="108" y="72"/>
                    </a:lnTo>
                    <a:lnTo>
                      <a:pt x="108" y="83"/>
                    </a:lnTo>
                    <a:lnTo>
                      <a:pt x="107" y="85"/>
                    </a:lnTo>
                    <a:lnTo>
                      <a:pt x="106" y="88"/>
                    </a:lnTo>
                    <a:lnTo>
                      <a:pt x="105" y="90"/>
                    </a:lnTo>
                    <a:lnTo>
                      <a:pt x="103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9"/>
                    </a:lnTo>
                    <a:lnTo>
                      <a:pt x="94" y="101"/>
                    </a:lnTo>
                    <a:lnTo>
                      <a:pt x="89" y="104"/>
                    </a:lnTo>
                    <a:lnTo>
                      <a:pt x="84" y="106"/>
                    </a:lnTo>
                    <a:lnTo>
                      <a:pt x="79" y="109"/>
                    </a:lnTo>
                    <a:lnTo>
                      <a:pt x="73" y="110"/>
                    </a:lnTo>
                    <a:lnTo>
                      <a:pt x="68" y="112"/>
                    </a:lnTo>
                    <a:lnTo>
                      <a:pt x="62" y="114"/>
                    </a:lnTo>
                    <a:lnTo>
                      <a:pt x="57" y="115"/>
                    </a:lnTo>
                    <a:lnTo>
                      <a:pt x="52" y="116"/>
                    </a:lnTo>
                    <a:lnTo>
                      <a:pt x="46" y="117"/>
                    </a:lnTo>
                    <a:lnTo>
                      <a:pt x="40" y="118"/>
                    </a:lnTo>
                    <a:lnTo>
                      <a:pt x="34" y="119"/>
                    </a:lnTo>
                    <a:lnTo>
                      <a:pt x="28" y="120"/>
                    </a:lnTo>
                    <a:lnTo>
                      <a:pt x="23" y="120"/>
                    </a:lnTo>
                    <a:lnTo>
                      <a:pt x="17" y="120"/>
                    </a:lnTo>
                    <a:lnTo>
                      <a:pt x="11" y="121"/>
                    </a:lnTo>
                    <a:lnTo>
                      <a:pt x="5" y="121"/>
                    </a:lnTo>
                    <a:lnTo>
                      <a:pt x="3" y="121"/>
                    </a:lnTo>
                    <a:lnTo>
                      <a:pt x="2" y="120"/>
                    </a:lnTo>
                    <a:lnTo>
                      <a:pt x="1" y="119"/>
                    </a:lnTo>
                    <a:lnTo>
                      <a:pt x="0" y="117"/>
                    </a:lnTo>
                    <a:lnTo>
                      <a:pt x="0" y="116"/>
                    </a:lnTo>
                    <a:lnTo>
                      <a:pt x="1" y="114"/>
                    </a:lnTo>
                    <a:lnTo>
                      <a:pt x="2" y="113"/>
                    </a:lnTo>
                    <a:lnTo>
                      <a:pt x="4" y="112"/>
                    </a:lnTo>
                    <a:lnTo>
                      <a:pt x="9" y="111"/>
                    </a:lnTo>
                    <a:lnTo>
                      <a:pt x="15" y="110"/>
                    </a:lnTo>
                    <a:lnTo>
                      <a:pt x="20" y="109"/>
                    </a:lnTo>
                    <a:lnTo>
                      <a:pt x="25" y="109"/>
                    </a:lnTo>
                    <a:lnTo>
                      <a:pt x="30" y="108"/>
                    </a:lnTo>
                    <a:lnTo>
                      <a:pt x="35" y="107"/>
                    </a:lnTo>
                    <a:lnTo>
                      <a:pt x="41" y="106"/>
                    </a:lnTo>
                    <a:lnTo>
                      <a:pt x="46" y="105"/>
                    </a:lnTo>
                    <a:lnTo>
                      <a:pt x="51" y="104"/>
                    </a:lnTo>
                    <a:lnTo>
                      <a:pt x="56" y="103"/>
                    </a:lnTo>
                    <a:lnTo>
                      <a:pt x="61" y="102"/>
                    </a:lnTo>
                    <a:lnTo>
                      <a:pt x="66" y="101"/>
                    </a:lnTo>
                    <a:lnTo>
                      <a:pt x="71" y="99"/>
                    </a:lnTo>
                    <a:lnTo>
                      <a:pt x="76" y="97"/>
                    </a:lnTo>
                    <a:lnTo>
                      <a:pt x="81" y="95"/>
                    </a:lnTo>
                    <a:lnTo>
                      <a:pt x="86" y="93"/>
                    </a:lnTo>
                    <a:lnTo>
                      <a:pt x="90" y="90"/>
                    </a:lnTo>
                    <a:lnTo>
                      <a:pt x="93" y="87"/>
                    </a:lnTo>
                    <a:lnTo>
                      <a:pt x="95" y="83"/>
                    </a:lnTo>
                    <a:lnTo>
                      <a:pt x="96" y="79"/>
                    </a:lnTo>
                    <a:lnTo>
                      <a:pt x="97" y="74"/>
                    </a:lnTo>
                    <a:lnTo>
                      <a:pt x="96" y="69"/>
                    </a:lnTo>
                    <a:lnTo>
                      <a:pt x="95" y="64"/>
                    </a:lnTo>
                    <a:lnTo>
                      <a:pt x="93" y="60"/>
                    </a:lnTo>
                    <a:lnTo>
                      <a:pt x="91" y="54"/>
                    </a:lnTo>
                    <a:lnTo>
                      <a:pt x="88" y="49"/>
                    </a:lnTo>
                    <a:lnTo>
                      <a:pt x="84" y="44"/>
                    </a:lnTo>
                    <a:lnTo>
                      <a:pt x="80" y="40"/>
                    </a:lnTo>
                    <a:lnTo>
                      <a:pt x="76" y="35"/>
                    </a:lnTo>
                    <a:lnTo>
                      <a:pt x="72" y="31"/>
                    </a:lnTo>
                    <a:lnTo>
                      <a:pt x="67" y="26"/>
                    </a:lnTo>
                    <a:lnTo>
                      <a:pt x="62" y="22"/>
                    </a:lnTo>
                    <a:lnTo>
                      <a:pt x="56" y="18"/>
                    </a:lnTo>
                    <a:lnTo>
                      <a:pt x="50" y="15"/>
                    </a:lnTo>
                    <a:lnTo>
                      <a:pt x="42" y="12"/>
                    </a:lnTo>
                    <a:lnTo>
                      <a:pt x="35" y="9"/>
                    </a:lnTo>
                    <a:lnTo>
                      <a:pt x="28" y="7"/>
                    </a:lnTo>
                    <a:lnTo>
                      <a:pt x="23" y="4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4" y="1"/>
                    </a:lnTo>
                    <a:lnTo>
                      <a:pt x="41" y="3"/>
                    </a:lnTo>
                    <a:lnTo>
                      <a:pt x="48" y="6"/>
                    </a:lnTo>
                    <a:lnTo>
                      <a:pt x="54" y="9"/>
                    </a:lnTo>
                    <a:lnTo>
                      <a:pt x="60" y="12"/>
                    </a:lnTo>
                    <a:lnTo>
                      <a:pt x="66" y="16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5" name="Freeform 174"/>
              <p:cNvSpPr>
                <a:spLocks/>
              </p:cNvSpPr>
              <p:nvPr/>
            </p:nvSpPr>
            <p:spPr bwMode="auto">
              <a:xfrm>
                <a:off x="1086" y="1301"/>
                <a:ext cx="96" cy="82"/>
              </a:xfrm>
              <a:custGeom>
                <a:avLst/>
                <a:gdLst>
                  <a:gd name="T0" fmla="*/ 16 w 96"/>
                  <a:gd name="T1" fmla="*/ 25 h 82"/>
                  <a:gd name="T2" fmla="*/ 12 w 96"/>
                  <a:gd name="T3" fmla="*/ 29 h 82"/>
                  <a:gd name="T4" fmla="*/ 9 w 96"/>
                  <a:gd name="T5" fmla="*/ 34 h 82"/>
                  <a:gd name="T6" fmla="*/ 8 w 96"/>
                  <a:gd name="T7" fmla="*/ 40 h 82"/>
                  <a:gd name="T8" fmla="*/ 8 w 96"/>
                  <a:gd name="T9" fmla="*/ 46 h 82"/>
                  <a:gd name="T10" fmla="*/ 8 w 96"/>
                  <a:gd name="T11" fmla="*/ 51 h 82"/>
                  <a:gd name="T12" fmla="*/ 10 w 96"/>
                  <a:gd name="T13" fmla="*/ 55 h 82"/>
                  <a:gd name="T14" fmla="*/ 13 w 96"/>
                  <a:gd name="T15" fmla="*/ 59 h 82"/>
                  <a:gd name="T16" fmla="*/ 16 w 96"/>
                  <a:gd name="T17" fmla="*/ 62 h 82"/>
                  <a:gd name="T18" fmla="*/ 19 w 96"/>
                  <a:gd name="T19" fmla="*/ 66 h 82"/>
                  <a:gd name="T20" fmla="*/ 23 w 96"/>
                  <a:gd name="T21" fmla="*/ 69 h 82"/>
                  <a:gd name="T22" fmla="*/ 26 w 96"/>
                  <a:gd name="T23" fmla="*/ 72 h 82"/>
                  <a:gd name="T24" fmla="*/ 30 w 96"/>
                  <a:gd name="T25" fmla="*/ 75 h 82"/>
                  <a:gd name="T26" fmla="*/ 31 w 96"/>
                  <a:gd name="T27" fmla="*/ 77 h 82"/>
                  <a:gd name="T28" fmla="*/ 31 w 96"/>
                  <a:gd name="T29" fmla="*/ 78 h 82"/>
                  <a:gd name="T30" fmla="*/ 31 w 96"/>
                  <a:gd name="T31" fmla="*/ 79 h 82"/>
                  <a:gd name="T32" fmla="*/ 30 w 96"/>
                  <a:gd name="T33" fmla="*/ 80 h 82"/>
                  <a:gd name="T34" fmla="*/ 29 w 96"/>
                  <a:gd name="T35" fmla="*/ 81 h 82"/>
                  <a:gd name="T36" fmla="*/ 27 w 96"/>
                  <a:gd name="T37" fmla="*/ 81 h 82"/>
                  <a:gd name="T38" fmla="*/ 26 w 96"/>
                  <a:gd name="T39" fmla="*/ 81 h 82"/>
                  <a:gd name="T40" fmla="*/ 25 w 96"/>
                  <a:gd name="T41" fmla="*/ 80 h 82"/>
                  <a:gd name="T42" fmla="*/ 17 w 96"/>
                  <a:gd name="T43" fmla="*/ 75 h 82"/>
                  <a:gd name="T44" fmla="*/ 10 w 96"/>
                  <a:gd name="T45" fmla="*/ 69 h 82"/>
                  <a:gd name="T46" fmla="*/ 5 w 96"/>
                  <a:gd name="T47" fmla="*/ 62 h 82"/>
                  <a:gd name="T48" fmla="*/ 1 w 96"/>
                  <a:gd name="T49" fmla="*/ 54 h 82"/>
                  <a:gd name="T50" fmla="*/ 0 w 96"/>
                  <a:gd name="T51" fmla="*/ 46 h 82"/>
                  <a:gd name="T52" fmla="*/ 1 w 96"/>
                  <a:gd name="T53" fmla="*/ 37 h 82"/>
                  <a:gd name="T54" fmla="*/ 4 w 96"/>
                  <a:gd name="T55" fmla="*/ 29 h 82"/>
                  <a:gd name="T56" fmla="*/ 10 w 96"/>
                  <a:gd name="T57" fmla="*/ 22 h 82"/>
                  <a:gd name="T58" fmla="*/ 15 w 96"/>
                  <a:gd name="T59" fmla="*/ 18 h 82"/>
                  <a:gd name="T60" fmla="*/ 20 w 96"/>
                  <a:gd name="T61" fmla="*/ 16 h 82"/>
                  <a:gd name="T62" fmla="*/ 26 w 96"/>
                  <a:gd name="T63" fmla="*/ 13 h 82"/>
                  <a:gd name="T64" fmla="*/ 33 w 96"/>
                  <a:gd name="T65" fmla="*/ 10 h 82"/>
                  <a:gd name="T66" fmla="*/ 40 w 96"/>
                  <a:gd name="T67" fmla="*/ 7 h 82"/>
                  <a:gd name="T68" fmla="*/ 46 w 96"/>
                  <a:gd name="T69" fmla="*/ 6 h 82"/>
                  <a:gd name="T70" fmla="*/ 53 w 96"/>
                  <a:gd name="T71" fmla="*/ 4 h 82"/>
                  <a:gd name="T72" fmla="*/ 60 w 96"/>
                  <a:gd name="T73" fmla="*/ 3 h 82"/>
                  <a:gd name="T74" fmla="*/ 67 w 96"/>
                  <a:gd name="T75" fmla="*/ 2 h 82"/>
                  <a:gd name="T76" fmla="*/ 73 w 96"/>
                  <a:gd name="T77" fmla="*/ 1 h 82"/>
                  <a:gd name="T78" fmla="*/ 79 w 96"/>
                  <a:gd name="T79" fmla="*/ 0 h 82"/>
                  <a:gd name="T80" fmla="*/ 83 w 96"/>
                  <a:gd name="T81" fmla="*/ 0 h 82"/>
                  <a:gd name="T82" fmla="*/ 88 w 96"/>
                  <a:gd name="T83" fmla="*/ 0 h 82"/>
                  <a:gd name="T84" fmla="*/ 91 w 96"/>
                  <a:gd name="T85" fmla="*/ 0 h 82"/>
                  <a:gd name="T86" fmla="*/ 94 w 96"/>
                  <a:gd name="T87" fmla="*/ 1 h 82"/>
                  <a:gd name="T88" fmla="*/ 95 w 96"/>
                  <a:gd name="T89" fmla="*/ 2 h 82"/>
                  <a:gd name="T90" fmla="*/ 91 w 96"/>
                  <a:gd name="T91" fmla="*/ 2 h 82"/>
                  <a:gd name="T92" fmla="*/ 87 w 96"/>
                  <a:gd name="T93" fmla="*/ 3 h 82"/>
                  <a:gd name="T94" fmla="*/ 82 w 96"/>
                  <a:gd name="T95" fmla="*/ 3 h 82"/>
                  <a:gd name="T96" fmla="*/ 77 w 96"/>
                  <a:gd name="T97" fmla="*/ 4 h 82"/>
                  <a:gd name="T98" fmla="*/ 73 w 96"/>
                  <a:gd name="T99" fmla="*/ 5 h 82"/>
                  <a:gd name="T100" fmla="*/ 67 w 96"/>
                  <a:gd name="T101" fmla="*/ 6 h 82"/>
                  <a:gd name="T102" fmla="*/ 62 w 96"/>
                  <a:gd name="T103" fmla="*/ 7 h 82"/>
                  <a:gd name="T104" fmla="*/ 57 w 96"/>
                  <a:gd name="T105" fmla="*/ 8 h 82"/>
                  <a:gd name="T106" fmla="*/ 51 w 96"/>
                  <a:gd name="T107" fmla="*/ 10 h 82"/>
                  <a:gd name="T108" fmla="*/ 46 w 96"/>
                  <a:gd name="T109" fmla="*/ 11 h 82"/>
                  <a:gd name="T110" fmla="*/ 40 w 96"/>
                  <a:gd name="T111" fmla="*/ 13 h 82"/>
                  <a:gd name="T112" fmla="*/ 35 w 96"/>
                  <a:gd name="T113" fmla="*/ 14 h 82"/>
                  <a:gd name="T114" fmla="*/ 30 w 96"/>
                  <a:gd name="T115" fmla="*/ 17 h 82"/>
                  <a:gd name="T116" fmla="*/ 25 w 96"/>
                  <a:gd name="T117" fmla="*/ 19 h 82"/>
                  <a:gd name="T118" fmla="*/ 20 w 96"/>
                  <a:gd name="T119" fmla="*/ 22 h 82"/>
                  <a:gd name="T120" fmla="*/ 16 w 96"/>
                  <a:gd name="T121" fmla="*/ 2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" h="82">
                    <a:moveTo>
                      <a:pt x="16" y="25"/>
                    </a:moveTo>
                    <a:lnTo>
                      <a:pt x="12" y="29"/>
                    </a:lnTo>
                    <a:lnTo>
                      <a:pt x="9" y="34"/>
                    </a:lnTo>
                    <a:lnTo>
                      <a:pt x="8" y="40"/>
                    </a:lnTo>
                    <a:lnTo>
                      <a:pt x="8" y="46"/>
                    </a:lnTo>
                    <a:lnTo>
                      <a:pt x="8" y="51"/>
                    </a:lnTo>
                    <a:lnTo>
                      <a:pt x="10" y="55"/>
                    </a:lnTo>
                    <a:lnTo>
                      <a:pt x="13" y="59"/>
                    </a:lnTo>
                    <a:lnTo>
                      <a:pt x="16" y="62"/>
                    </a:lnTo>
                    <a:lnTo>
                      <a:pt x="19" y="66"/>
                    </a:lnTo>
                    <a:lnTo>
                      <a:pt x="23" y="69"/>
                    </a:lnTo>
                    <a:lnTo>
                      <a:pt x="26" y="72"/>
                    </a:lnTo>
                    <a:lnTo>
                      <a:pt x="30" y="75"/>
                    </a:lnTo>
                    <a:lnTo>
                      <a:pt x="31" y="77"/>
                    </a:lnTo>
                    <a:lnTo>
                      <a:pt x="31" y="78"/>
                    </a:lnTo>
                    <a:lnTo>
                      <a:pt x="31" y="79"/>
                    </a:lnTo>
                    <a:lnTo>
                      <a:pt x="30" y="80"/>
                    </a:lnTo>
                    <a:lnTo>
                      <a:pt x="29" y="81"/>
                    </a:lnTo>
                    <a:lnTo>
                      <a:pt x="27" y="81"/>
                    </a:lnTo>
                    <a:lnTo>
                      <a:pt x="26" y="81"/>
                    </a:lnTo>
                    <a:lnTo>
                      <a:pt x="25" y="80"/>
                    </a:lnTo>
                    <a:lnTo>
                      <a:pt x="17" y="75"/>
                    </a:lnTo>
                    <a:lnTo>
                      <a:pt x="10" y="69"/>
                    </a:lnTo>
                    <a:lnTo>
                      <a:pt x="5" y="62"/>
                    </a:lnTo>
                    <a:lnTo>
                      <a:pt x="1" y="54"/>
                    </a:lnTo>
                    <a:lnTo>
                      <a:pt x="0" y="46"/>
                    </a:lnTo>
                    <a:lnTo>
                      <a:pt x="1" y="37"/>
                    </a:lnTo>
                    <a:lnTo>
                      <a:pt x="4" y="29"/>
                    </a:lnTo>
                    <a:lnTo>
                      <a:pt x="10" y="22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3"/>
                    </a:lnTo>
                    <a:lnTo>
                      <a:pt x="33" y="10"/>
                    </a:lnTo>
                    <a:lnTo>
                      <a:pt x="40" y="7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60" y="3"/>
                    </a:lnTo>
                    <a:lnTo>
                      <a:pt x="67" y="2"/>
                    </a:lnTo>
                    <a:lnTo>
                      <a:pt x="73" y="1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8" y="0"/>
                    </a:lnTo>
                    <a:lnTo>
                      <a:pt x="91" y="0"/>
                    </a:lnTo>
                    <a:lnTo>
                      <a:pt x="94" y="1"/>
                    </a:lnTo>
                    <a:lnTo>
                      <a:pt x="95" y="2"/>
                    </a:lnTo>
                    <a:lnTo>
                      <a:pt x="91" y="2"/>
                    </a:lnTo>
                    <a:lnTo>
                      <a:pt x="87" y="3"/>
                    </a:lnTo>
                    <a:lnTo>
                      <a:pt x="82" y="3"/>
                    </a:lnTo>
                    <a:lnTo>
                      <a:pt x="77" y="4"/>
                    </a:lnTo>
                    <a:lnTo>
                      <a:pt x="73" y="5"/>
                    </a:lnTo>
                    <a:lnTo>
                      <a:pt x="67" y="6"/>
                    </a:lnTo>
                    <a:lnTo>
                      <a:pt x="62" y="7"/>
                    </a:lnTo>
                    <a:lnTo>
                      <a:pt x="57" y="8"/>
                    </a:lnTo>
                    <a:lnTo>
                      <a:pt x="51" y="10"/>
                    </a:lnTo>
                    <a:lnTo>
                      <a:pt x="46" y="11"/>
                    </a:lnTo>
                    <a:lnTo>
                      <a:pt x="40" y="13"/>
                    </a:lnTo>
                    <a:lnTo>
                      <a:pt x="35" y="14"/>
                    </a:lnTo>
                    <a:lnTo>
                      <a:pt x="30" y="17"/>
                    </a:lnTo>
                    <a:lnTo>
                      <a:pt x="25" y="19"/>
                    </a:lnTo>
                    <a:lnTo>
                      <a:pt x="20" y="22"/>
                    </a:lnTo>
                    <a:lnTo>
                      <a:pt x="16" y="25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6" name="Freeform 175"/>
              <p:cNvSpPr>
                <a:spLocks/>
              </p:cNvSpPr>
              <p:nvPr/>
            </p:nvSpPr>
            <p:spPr bwMode="auto">
              <a:xfrm>
                <a:off x="1336" y="1338"/>
                <a:ext cx="40" cy="78"/>
              </a:xfrm>
              <a:custGeom>
                <a:avLst/>
                <a:gdLst>
                  <a:gd name="T0" fmla="*/ 39 w 40"/>
                  <a:gd name="T1" fmla="*/ 42 h 78"/>
                  <a:gd name="T2" fmla="*/ 39 w 40"/>
                  <a:gd name="T3" fmla="*/ 48 h 78"/>
                  <a:gd name="T4" fmla="*/ 37 w 40"/>
                  <a:gd name="T5" fmla="*/ 54 h 78"/>
                  <a:gd name="T6" fmla="*/ 34 w 40"/>
                  <a:gd name="T7" fmla="*/ 60 h 78"/>
                  <a:gd name="T8" fmla="*/ 31 w 40"/>
                  <a:gd name="T9" fmla="*/ 65 h 78"/>
                  <a:gd name="T10" fmla="*/ 26 w 40"/>
                  <a:gd name="T11" fmla="*/ 69 h 78"/>
                  <a:gd name="T12" fmla="*/ 20 w 40"/>
                  <a:gd name="T13" fmla="*/ 72 h 78"/>
                  <a:gd name="T14" fmla="*/ 14 w 40"/>
                  <a:gd name="T15" fmla="*/ 75 h 78"/>
                  <a:gd name="T16" fmla="*/ 8 w 40"/>
                  <a:gd name="T17" fmla="*/ 76 h 78"/>
                  <a:gd name="T18" fmla="*/ 6 w 40"/>
                  <a:gd name="T19" fmla="*/ 77 h 78"/>
                  <a:gd name="T20" fmla="*/ 4 w 40"/>
                  <a:gd name="T21" fmla="*/ 76 h 78"/>
                  <a:gd name="T22" fmla="*/ 2 w 40"/>
                  <a:gd name="T23" fmla="*/ 75 h 78"/>
                  <a:gd name="T24" fmla="*/ 1 w 40"/>
                  <a:gd name="T25" fmla="*/ 73 h 78"/>
                  <a:gd name="T26" fmla="*/ 1 w 40"/>
                  <a:gd name="T27" fmla="*/ 72 h 78"/>
                  <a:gd name="T28" fmla="*/ 2 w 40"/>
                  <a:gd name="T29" fmla="*/ 70 h 78"/>
                  <a:gd name="T30" fmla="*/ 3 w 40"/>
                  <a:gd name="T31" fmla="*/ 68 h 78"/>
                  <a:gd name="T32" fmla="*/ 5 w 40"/>
                  <a:gd name="T33" fmla="*/ 68 h 78"/>
                  <a:gd name="T34" fmla="*/ 11 w 40"/>
                  <a:gd name="T35" fmla="*/ 65 h 78"/>
                  <a:gd name="T36" fmla="*/ 17 w 40"/>
                  <a:gd name="T37" fmla="*/ 62 h 78"/>
                  <a:gd name="T38" fmla="*/ 22 w 40"/>
                  <a:gd name="T39" fmla="*/ 58 h 78"/>
                  <a:gd name="T40" fmla="*/ 25 w 40"/>
                  <a:gd name="T41" fmla="*/ 54 h 78"/>
                  <a:gd name="T42" fmla="*/ 28 w 40"/>
                  <a:gd name="T43" fmla="*/ 48 h 78"/>
                  <a:gd name="T44" fmla="*/ 29 w 40"/>
                  <a:gd name="T45" fmla="*/ 42 h 78"/>
                  <a:gd name="T46" fmla="*/ 29 w 40"/>
                  <a:gd name="T47" fmla="*/ 36 h 78"/>
                  <a:gd name="T48" fmla="*/ 27 w 40"/>
                  <a:gd name="T49" fmla="*/ 29 h 78"/>
                  <a:gd name="T50" fmla="*/ 25 w 40"/>
                  <a:gd name="T51" fmla="*/ 24 h 78"/>
                  <a:gd name="T52" fmla="*/ 21 w 40"/>
                  <a:gd name="T53" fmla="*/ 20 h 78"/>
                  <a:gd name="T54" fmla="*/ 18 w 40"/>
                  <a:gd name="T55" fmla="*/ 16 h 78"/>
                  <a:gd name="T56" fmla="*/ 14 w 40"/>
                  <a:gd name="T57" fmla="*/ 12 h 78"/>
                  <a:gd name="T58" fmla="*/ 10 w 40"/>
                  <a:gd name="T59" fmla="*/ 9 h 78"/>
                  <a:gd name="T60" fmla="*/ 6 w 40"/>
                  <a:gd name="T61" fmla="*/ 6 h 78"/>
                  <a:gd name="T62" fmla="*/ 3 w 40"/>
                  <a:gd name="T63" fmla="*/ 3 h 78"/>
                  <a:gd name="T64" fmla="*/ 0 w 40"/>
                  <a:gd name="T65" fmla="*/ 0 h 78"/>
                  <a:gd name="T66" fmla="*/ 3 w 40"/>
                  <a:gd name="T67" fmla="*/ 0 h 78"/>
                  <a:gd name="T68" fmla="*/ 7 w 40"/>
                  <a:gd name="T69" fmla="*/ 2 h 78"/>
                  <a:gd name="T70" fmla="*/ 13 w 40"/>
                  <a:gd name="T71" fmla="*/ 6 h 78"/>
                  <a:gd name="T72" fmla="*/ 20 w 40"/>
                  <a:gd name="T73" fmla="*/ 11 h 78"/>
                  <a:gd name="T74" fmla="*/ 26 w 40"/>
                  <a:gd name="T75" fmla="*/ 18 h 78"/>
                  <a:gd name="T76" fmla="*/ 32 w 40"/>
                  <a:gd name="T77" fmla="*/ 26 h 78"/>
                  <a:gd name="T78" fmla="*/ 36 w 40"/>
                  <a:gd name="T79" fmla="*/ 34 h 78"/>
                  <a:gd name="T80" fmla="*/ 39 w 40"/>
                  <a:gd name="T81" fmla="*/ 4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" h="78">
                    <a:moveTo>
                      <a:pt x="39" y="42"/>
                    </a:moveTo>
                    <a:lnTo>
                      <a:pt x="39" y="48"/>
                    </a:lnTo>
                    <a:lnTo>
                      <a:pt x="37" y="54"/>
                    </a:lnTo>
                    <a:lnTo>
                      <a:pt x="34" y="60"/>
                    </a:lnTo>
                    <a:lnTo>
                      <a:pt x="31" y="65"/>
                    </a:lnTo>
                    <a:lnTo>
                      <a:pt x="26" y="69"/>
                    </a:lnTo>
                    <a:lnTo>
                      <a:pt x="20" y="72"/>
                    </a:lnTo>
                    <a:lnTo>
                      <a:pt x="14" y="75"/>
                    </a:lnTo>
                    <a:lnTo>
                      <a:pt x="8" y="76"/>
                    </a:lnTo>
                    <a:lnTo>
                      <a:pt x="6" y="77"/>
                    </a:lnTo>
                    <a:lnTo>
                      <a:pt x="4" y="76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2" y="70"/>
                    </a:lnTo>
                    <a:lnTo>
                      <a:pt x="3" y="68"/>
                    </a:lnTo>
                    <a:lnTo>
                      <a:pt x="5" y="68"/>
                    </a:lnTo>
                    <a:lnTo>
                      <a:pt x="11" y="65"/>
                    </a:lnTo>
                    <a:lnTo>
                      <a:pt x="17" y="62"/>
                    </a:lnTo>
                    <a:lnTo>
                      <a:pt x="22" y="58"/>
                    </a:lnTo>
                    <a:lnTo>
                      <a:pt x="25" y="54"/>
                    </a:lnTo>
                    <a:lnTo>
                      <a:pt x="28" y="48"/>
                    </a:lnTo>
                    <a:lnTo>
                      <a:pt x="29" y="42"/>
                    </a:lnTo>
                    <a:lnTo>
                      <a:pt x="29" y="36"/>
                    </a:lnTo>
                    <a:lnTo>
                      <a:pt x="27" y="29"/>
                    </a:lnTo>
                    <a:lnTo>
                      <a:pt x="25" y="24"/>
                    </a:lnTo>
                    <a:lnTo>
                      <a:pt x="21" y="20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10" y="9"/>
                    </a:lnTo>
                    <a:lnTo>
                      <a:pt x="6" y="6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7" y="2"/>
                    </a:lnTo>
                    <a:lnTo>
                      <a:pt x="13" y="6"/>
                    </a:lnTo>
                    <a:lnTo>
                      <a:pt x="20" y="11"/>
                    </a:lnTo>
                    <a:lnTo>
                      <a:pt x="26" y="18"/>
                    </a:lnTo>
                    <a:lnTo>
                      <a:pt x="32" y="26"/>
                    </a:lnTo>
                    <a:lnTo>
                      <a:pt x="36" y="34"/>
                    </a:lnTo>
                    <a:lnTo>
                      <a:pt x="39" y="42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>
                <a:off x="1020" y="1296"/>
                <a:ext cx="84" cy="100"/>
              </a:xfrm>
              <a:custGeom>
                <a:avLst/>
                <a:gdLst>
                  <a:gd name="T0" fmla="*/ 13 w 84"/>
                  <a:gd name="T1" fmla="*/ 40 h 100"/>
                  <a:gd name="T2" fmla="*/ 9 w 84"/>
                  <a:gd name="T3" fmla="*/ 46 h 100"/>
                  <a:gd name="T4" fmla="*/ 7 w 84"/>
                  <a:gd name="T5" fmla="*/ 52 h 100"/>
                  <a:gd name="T6" fmla="*/ 8 w 84"/>
                  <a:gd name="T7" fmla="*/ 60 h 100"/>
                  <a:gd name="T8" fmla="*/ 13 w 84"/>
                  <a:gd name="T9" fmla="*/ 67 h 100"/>
                  <a:gd name="T10" fmla="*/ 19 w 84"/>
                  <a:gd name="T11" fmla="*/ 73 h 100"/>
                  <a:gd name="T12" fmla="*/ 27 w 84"/>
                  <a:gd name="T13" fmla="*/ 79 h 100"/>
                  <a:gd name="T14" fmla="*/ 35 w 84"/>
                  <a:gd name="T15" fmla="*/ 85 h 100"/>
                  <a:gd name="T16" fmla="*/ 40 w 84"/>
                  <a:gd name="T17" fmla="*/ 89 h 100"/>
                  <a:gd name="T18" fmla="*/ 41 w 84"/>
                  <a:gd name="T19" fmla="*/ 92 h 100"/>
                  <a:gd name="T20" fmla="*/ 42 w 84"/>
                  <a:gd name="T21" fmla="*/ 95 h 100"/>
                  <a:gd name="T22" fmla="*/ 42 w 84"/>
                  <a:gd name="T23" fmla="*/ 98 h 100"/>
                  <a:gd name="T24" fmla="*/ 39 w 84"/>
                  <a:gd name="T25" fmla="*/ 99 h 100"/>
                  <a:gd name="T26" fmla="*/ 36 w 84"/>
                  <a:gd name="T27" fmla="*/ 99 h 100"/>
                  <a:gd name="T28" fmla="*/ 31 w 84"/>
                  <a:gd name="T29" fmla="*/ 94 h 100"/>
                  <a:gd name="T30" fmla="*/ 22 w 84"/>
                  <a:gd name="T31" fmla="*/ 86 h 100"/>
                  <a:gd name="T32" fmla="*/ 13 w 84"/>
                  <a:gd name="T33" fmla="*/ 79 h 100"/>
                  <a:gd name="T34" fmla="*/ 5 w 84"/>
                  <a:gd name="T35" fmla="*/ 70 h 100"/>
                  <a:gd name="T36" fmla="*/ 0 w 84"/>
                  <a:gd name="T37" fmla="*/ 60 h 100"/>
                  <a:gd name="T38" fmla="*/ 1 w 84"/>
                  <a:gd name="T39" fmla="*/ 49 h 100"/>
                  <a:gd name="T40" fmla="*/ 6 w 84"/>
                  <a:gd name="T41" fmla="*/ 38 h 100"/>
                  <a:gd name="T42" fmla="*/ 15 w 84"/>
                  <a:gd name="T43" fmla="*/ 30 h 100"/>
                  <a:gd name="T44" fmla="*/ 23 w 84"/>
                  <a:gd name="T45" fmla="*/ 24 h 100"/>
                  <a:gd name="T46" fmla="*/ 32 w 84"/>
                  <a:gd name="T47" fmla="*/ 19 h 100"/>
                  <a:gd name="T48" fmla="*/ 40 w 84"/>
                  <a:gd name="T49" fmla="*/ 14 h 100"/>
                  <a:gd name="T50" fmla="*/ 50 w 84"/>
                  <a:gd name="T51" fmla="*/ 9 h 100"/>
                  <a:gd name="T52" fmla="*/ 58 w 84"/>
                  <a:gd name="T53" fmla="*/ 5 h 100"/>
                  <a:gd name="T54" fmla="*/ 67 w 84"/>
                  <a:gd name="T55" fmla="*/ 2 h 100"/>
                  <a:gd name="T56" fmla="*/ 75 w 84"/>
                  <a:gd name="T57" fmla="*/ 0 h 100"/>
                  <a:gd name="T58" fmla="*/ 80 w 84"/>
                  <a:gd name="T59" fmla="*/ 0 h 100"/>
                  <a:gd name="T60" fmla="*/ 80 w 84"/>
                  <a:gd name="T61" fmla="*/ 2 h 100"/>
                  <a:gd name="T62" fmla="*/ 73 w 84"/>
                  <a:gd name="T63" fmla="*/ 4 h 100"/>
                  <a:gd name="T64" fmla="*/ 66 w 84"/>
                  <a:gd name="T65" fmla="*/ 8 h 100"/>
                  <a:gd name="T66" fmla="*/ 56 w 84"/>
                  <a:gd name="T67" fmla="*/ 12 h 100"/>
                  <a:gd name="T68" fmla="*/ 47 w 84"/>
                  <a:gd name="T69" fmla="*/ 16 h 100"/>
                  <a:gd name="T70" fmla="*/ 38 w 84"/>
                  <a:gd name="T71" fmla="*/ 22 h 100"/>
                  <a:gd name="T72" fmla="*/ 28 w 84"/>
                  <a:gd name="T73" fmla="*/ 28 h 100"/>
                  <a:gd name="T74" fmla="*/ 20 w 84"/>
                  <a:gd name="T75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4" h="100">
                    <a:moveTo>
                      <a:pt x="16" y="37"/>
                    </a:moveTo>
                    <a:lnTo>
                      <a:pt x="13" y="40"/>
                    </a:lnTo>
                    <a:lnTo>
                      <a:pt x="11" y="43"/>
                    </a:lnTo>
                    <a:lnTo>
                      <a:pt x="9" y="46"/>
                    </a:lnTo>
                    <a:lnTo>
                      <a:pt x="8" y="49"/>
                    </a:lnTo>
                    <a:lnTo>
                      <a:pt x="7" y="52"/>
                    </a:lnTo>
                    <a:lnTo>
                      <a:pt x="7" y="56"/>
                    </a:lnTo>
                    <a:lnTo>
                      <a:pt x="8" y="60"/>
                    </a:lnTo>
                    <a:lnTo>
                      <a:pt x="10" y="63"/>
                    </a:lnTo>
                    <a:lnTo>
                      <a:pt x="13" y="67"/>
                    </a:lnTo>
                    <a:lnTo>
                      <a:pt x="16" y="70"/>
                    </a:lnTo>
                    <a:lnTo>
                      <a:pt x="19" y="73"/>
                    </a:lnTo>
                    <a:lnTo>
                      <a:pt x="23" y="76"/>
                    </a:lnTo>
                    <a:lnTo>
                      <a:pt x="27" y="79"/>
                    </a:lnTo>
                    <a:lnTo>
                      <a:pt x="31" y="82"/>
                    </a:lnTo>
                    <a:lnTo>
                      <a:pt x="35" y="85"/>
                    </a:lnTo>
                    <a:lnTo>
                      <a:pt x="38" y="88"/>
                    </a:lnTo>
                    <a:lnTo>
                      <a:pt x="40" y="89"/>
                    </a:lnTo>
                    <a:lnTo>
                      <a:pt x="40" y="90"/>
                    </a:lnTo>
                    <a:lnTo>
                      <a:pt x="41" y="92"/>
                    </a:lnTo>
                    <a:lnTo>
                      <a:pt x="42" y="93"/>
                    </a:lnTo>
                    <a:lnTo>
                      <a:pt x="42" y="95"/>
                    </a:lnTo>
                    <a:lnTo>
                      <a:pt x="42" y="96"/>
                    </a:lnTo>
                    <a:lnTo>
                      <a:pt x="42" y="98"/>
                    </a:lnTo>
                    <a:lnTo>
                      <a:pt x="41" y="99"/>
                    </a:lnTo>
                    <a:lnTo>
                      <a:pt x="39" y="99"/>
                    </a:lnTo>
                    <a:lnTo>
                      <a:pt x="38" y="99"/>
                    </a:lnTo>
                    <a:lnTo>
                      <a:pt x="36" y="99"/>
                    </a:lnTo>
                    <a:lnTo>
                      <a:pt x="35" y="98"/>
                    </a:lnTo>
                    <a:lnTo>
                      <a:pt x="31" y="94"/>
                    </a:lnTo>
                    <a:lnTo>
                      <a:pt x="27" y="90"/>
                    </a:lnTo>
                    <a:lnTo>
                      <a:pt x="22" y="86"/>
                    </a:lnTo>
                    <a:lnTo>
                      <a:pt x="17" y="82"/>
                    </a:lnTo>
                    <a:lnTo>
                      <a:pt x="13" y="79"/>
                    </a:lnTo>
                    <a:lnTo>
                      <a:pt x="9" y="75"/>
                    </a:lnTo>
                    <a:lnTo>
                      <a:pt x="5" y="70"/>
                    </a:lnTo>
                    <a:lnTo>
                      <a:pt x="2" y="65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1" y="49"/>
                    </a:lnTo>
                    <a:lnTo>
                      <a:pt x="3" y="44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20" y="26"/>
                    </a:lnTo>
                    <a:lnTo>
                      <a:pt x="23" y="24"/>
                    </a:lnTo>
                    <a:lnTo>
                      <a:pt x="27" y="22"/>
                    </a:lnTo>
                    <a:lnTo>
                      <a:pt x="32" y="19"/>
                    </a:lnTo>
                    <a:lnTo>
                      <a:pt x="36" y="16"/>
                    </a:lnTo>
                    <a:lnTo>
                      <a:pt x="40" y="14"/>
                    </a:lnTo>
                    <a:lnTo>
                      <a:pt x="45" y="11"/>
                    </a:lnTo>
                    <a:lnTo>
                      <a:pt x="50" y="9"/>
                    </a:lnTo>
                    <a:lnTo>
                      <a:pt x="54" y="7"/>
                    </a:lnTo>
                    <a:lnTo>
                      <a:pt x="58" y="5"/>
                    </a:lnTo>
                    <a:lnTo>
                      <a:pt x="63" y="3"/>
                    </a:lnTo>
                    <a:lnTo>
                      <a:pt x="67" y="2"/>
                    </a:lnTo>
                    <a:lnTo>
                      <a:pt x="71" y="1"/>
                    </a:lnTo>
                    <a:lnTo>
                      <a:pt x="75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2"/>
                    </a:lnTo>
                    <a:lnTo>
                      <a:pt x="77" y="3"/>
                    </a:lnTo>
                    <a:lnTo>
                      <a:pt x="73" y="4"/>
                    </a:lnTo>
                    <a:lnTo>
                      <a:pt x="70" y="6"/>
                    </a:lnTo>
                    <a:lnTo>
                      <a:pt x="66" y="8"/>
                    </a:lnTo>
                    <a:lnTo>
                      <a:pt x="61" y="9"/>
                    </a:lnTo>
                    <a:lnTo>
                      <a:pt x="56" y="12"/>
                    </a:lnTo>
                    <a:lnTo>
                      <a:pt x="52" y="14"/>
                    </a:lnTo>
                    <a:lnTo>
                      <a:pt x="47" y="16"/>
                    </a:lnTo>
                    <a:lnTo>
                      <a:pt x="42" y="19"/>
                    </a:lnTo>
                    <a:lnTo>
                      <a:pt x="38" y="22"/>
                    </a:lnTo>
                    <a:lnTo>
                      <a:pt x="33" y="25"/>
                    </a:lnTo>
                    <a:lnTo>
                      <a:pt x="28" y="28"/>
                    </a:lnTo>
                    <a:lnTo>
                      <a:pt x="24" y="31"/>
                    </a:lnTo>
                    <a:lnTo>
                      <a:pt x="20" y="34"/>
                    </a:lnTo>
                    <a:lnTo>
                      <a:pt x="16" y="37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8" name="Freeform 177"/>
              <p:cNvSpPr>
                <a:spLocks/>
              </p:cNvSpPr>
              <p:nvPr/>
            </p:nvSpPr>
            <p:spPr bwMode="auto">
              <a:xfrm>
                <a:off x="1054" y="1440"/>
                <a:ext cx="121" cy="96"/>
              </a:xfrm>
              <a:custGeom>
                <a:avLst/>
                <a:gdLst>
                  <a:gd name="T0" fmla="*/ 22 w 121"/>
                  <a:gd name="T1" fmla="*/ 21 h 96"/>
                  <a:gd name="T2" fmla="*/ 16 w 121"/>
                  <a:gd name="T3" fmla="*/ 40 h 96"/>
                  <a:gd name="T4" fmla="*/ 10 w 121"/>
                  <a:gd name="T5" fmla="*/ 59 h 96"/>
                  <a:gd name="T6" fmla="*/ 4 w 121"/>
                  <a:gd name="T7" fmla="*/ 77 h 96"/>
                  <a:gd name="T8" fmla="*/ 0 w 121"/>
                  <a:gd name="T9" fmla="*/ 89 h 96"/>
                  <a:gd name="T10" fmla="*/ 1 w 121"/>
                  <a:gd name="T11" fmla="*/ 93 h 96"/>
                  <a:gd name="T12" fmla="*/ 4 w 121"/>
                  <a:gd name="T13" fmla="*/ 95 h 96"/>
                  <a:gd name="T14" fmla="*/ 7 w 121"/>
                  <a:gd name="T15" fmla="*/ 94 h 96"/>
                  <a:gd name="T16" fmla="*/ 13 w 121"/>
                  <a:gd name="T17" fmla="*/ 82 h 96"/>
                  <a:gd name="T18" fmla="*/ 20 w 121"/>
                  <a:gd name="T19" fmla="*/ 56 h 96"/>
                  <a:gd name="T20" fmla="*/ 26 w 121"/>
                  <a:gd name="T21" fmla="*/ 31 h 96"/>
                  <a:gd name="T22" fmla="*/ 29 w 121"/>
                  <a:gd name="T23" fmla="*/ 14 h 96"/>
                  <a:gd name="T24" fmla="*/ 36 w 121"/>
                  <a:gd name="T25" fmla="*/ 11 h 96"/>
                  <a:gd name="T26" fmla="*/ 49 w 121"/>
                  <a:gd name="T27" fmla="*/ 13 h 96"/>
                  <a:gd name="T28" fmla="*/ 63 w 121"/>
                  <a:gd name="T29" fmla="*/ 17 h 96"/>
                  <a:gd name="T30" fmla="*/ 76 w 121"/>
                  <a:gd name="T31" fmla="*/ 21 h 96"/>
                  <a:gd name="T32" fmla="*/ 89 w 121"/>
                  <a:gd name="T33" fmla="*/ 27 h 96"/>
                  <a:gd name="T34" fmla="*/ 100 w 121"/>
                  <a:gd name="T35" fmla="*/ 34 h 96"/>
                  <a:gd name="T36" fmla="*/ 110 w 121"/>
                  <a:gd name="T37" fmla="*/ 40 h 96"/>
                  <a:gd name="T38" fmla="*/ 117 w 121"/>
                  <a:gd name="T39" fmla="*/ 46 h 96"/>
                  <a:gd name="T40" fmla="*/ 120 w 121"/>
                  <a:gd name="T41" fmla="*/ 44 h 96"/>
                  <a:gd name="T42" fmla="*/ 114 w 121"/>
                  <a:gd name="T43" fmla="*/ 33 h 96"/>
                  <a:gd name="T44" fmla="*/ 104 w 121"/>
                  <a:gd name="T45" fmla="*/ 23 h 96"/>
                  <a:gd name="T46" fmla="*/ 93 w 121"/>
                  <a:gd name="T47" fmla="*/ 14 h 96"/>
                  <a:gd name="T48" fmla="*/ 79 w 121"/>
                  <a:gd name="T49" fmla="*/ 8 h 96"/>
                  <a:gd name="T50" fmla="*/ 58 w 121"/>
                  <a:gd name="T51" fmla="*/ 3 h 96"/>
                  <a:gd name="T52" fmla="*/ 38 w 121"/>
                  <a:gd name="T53" fmla="*/ 1 h 96"/>
                  <a:gd name="T54" fmla="*/ 25 w 121"/>
                  <a:gd name="T55" fmla="*/ 0 h 96"/>
                  <a:gd name="T56" fmla="*/ 21 w 121"/>
                  <a:gd name="T57" fmla="*/ 1 h 96"/>
                  <a:gd name="T58" fmla="*/ 18 w 121"/>
                  <a:gd name="T59" fmla="*/ 4 h 96"/>
                  <a:gd name="T60" fmla="*/ 18 w 121"/>
                  <a:gd name="T61" fmla="*/ 9 h 96"/>
                  <a:gd name="T62" fmla="*/ 21 w 121"/>
                  <a:gd name="T6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1" h="96">
                    <a:moveTo>
                      <a:pt x="24" y="12"/>
                    </a:moveTo>
                    <a:lnTo>
                      <a:pt x="22" y="21"/>
                    </a:lnTo>
                    <a:lnTo>
                      <a:pt x="19" y="31"/>
                    </a:lnTo>
                    <a:lnTo>
                      <a:pt x="16" y="40"/>
                    </a:lnTo>
                    <a:lnTo>
                      <a:pt x="13" y="50"/>
                    </a:lnTo>
                    <a:lnTo>
                      <a:pt x="10" y="59"/>
                    </a:lnTo>
                    <a:lnTo>
                      <a:pt x="7" y="68"/>
                    </a:lnTo>
                    <a:lnTo>
                      <a:pt x="4" y="77"/>
                    </a:lnTo>
                    <a:lnTo>
                      <a:pt x="1" y="87"/>
                    </a:lnTo>
                    <a:lnTo>
                      <a:pt x="0" y="89"/>
                    </a:lnTo>
                    <a:lnTo>
                      <a:pt x="0" y="91"/>
                    </a:lnTo>
                    <a:lnTo>
                      <a:pt x="1" y="93"/>
                    </a:lnTo>
                    <a:lnTo>
                      <a:pt x="2" y="94"/>
                    </a:lnTo>
                    <a:lnTo>
                      <a:pt x="4" y="95"/>
                    </a:lnTo>
                    <a:lnTo>
                      <a:pt x="5" y="95"/>
                    </a:lnTo>
                    <a:lnTo>
                      <a:pt x="7" y="94"/>
                    </a:lnTo>
                    <a:lnTo>
                      <a:pt x="9" y="92"/>
                    </a:lnTo>
                    <a:lnTo>
                      <a:pt x="13" y="82"/>
                    </a:lnTo>
                    <a:lnTo>
                      <a:pt x="16" y="69"/>
                    </a:lnTo>
                    <a:lnTo>
                      <a:pt x="20" y="56"/>
                    </a:lnTo>
                    <a:lnTo>
                      <a:pt x="23" y="43"/>
                    </a:lnTo>
                    <a:lnTo>
                      <a:pt x="26" y="31"/>
                    </a:lnTo>
                    <a:lnTo>
                      <a:pt x="28" y="21"/>
                    </a:lnTo>
                    <a:lnTo>
                      <a:pt x="29" y="14"/>
                    </a:lnTo>
                    <a:lnTo>
                      <a:pt x="30" y="11"/>
                    </a:lnTo>
                    <a:lnTo>
                      <a:pt x="36" y="11"/>
                    </a:lnTo>
                    <a:lnTo>
                      <a:pt x="43" y="12"/>
                    </a:lnTo>
                    <a:lnTo>
                      <a:pt x="49" y="13"/>
                    </a:lnTo>
                    <a:lnTo>
                      <a:pt x="56" y="14"/>
                    </a:lnTo>
                    <a:lnTo>
                      <a:pt x="63" y="17"/>
                    </a:lnTo>
                    <a:lnTo>
                      <a:pt x="70" y="19"/>
                    </a:lnTo>
                    <a:lnTo>
                      <a:pt x="76" y="21"/>
                    </a:lnTo>
                    <a:lnTo>
                      <a:pt x="83" y="24"/>
                    </a:lnTo>
                    <a:lnTo>
                      <a:pt x="89" y="27"/>
                    </a:lnTo>
                    <a:lnTo>
                      <a:pt x="95" y="31"/>
                    </a:lnTo>
                    <a:lnTo>
                      <a:pt x="100" y="34"/>
                    </a:lnTo>
                    <a:lnTo>
                      <a:pt x="105" y="37"/>
                    </a:lnTo>
                    <a:lnTo>
                      <a:pt x="110" y="40"/>
                    </a:lnTo>
                    <a:lnTo>
                      <a:pt x="114" y="43"/>
                    </a:lnTo>
                    <a:lnTo>
                      <a:pt x="117" y="46"/>
                    </a:lnTo>
                    <a:lnTo>
                      <a:pt x="120" y="48"/>
                    </a:lnTo>
                    <a:lnTo>
                      <a:pt x="120" y="44"/>
                    </a:lnTo>
                    <a:lnTo>
                      <a:pt x="118" y="38"/>
                    </a:lnTo>
                    <a:lnTo>
                      <a:pt x="114" y="33"/>
                    </a:lnTo>
                    <a:lnTo>
                      <a:pt x="110" y="28"/>
                    </a:lnTo>
                    <a:lnTo>
                      <a:pt x="104" y="23"/>
                    </a:lnTo>
                    <a:lnTo>
                      <a:pt x="98" y="18"/>
                    </a:lnTo>
                    <a:lnTo>
                      <a:pt x="93" y="14"/>
                    </a:lnTo>
                    <a:lnTo>
                      <a:pt x="87" y="11"/>
                    </a:lnTo>
                    <a:lnTo>
                      <a:pt x="79" y="8"/>
                    </a:lnTo>
                    <a:lnTo>
                      <a:pt x="69" y="5"/>
                    </a:lnTo>
                    <a:lnTo>
                      <a:pt x="58" y="3"/>
                    </a:lnTo>
                    <a:lnTo>
                      <a:pt x="48" y="2"/>
                    </a:lnTo>
                    <a:lnTo>
                      <a:pt x="38" y="1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19" y="2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18" y="9"/>
                    </a:lnTo>
                    <a:lnTo>
                      <a:pt x="19" y="10"/>
                    </a:lnTo>
                    <a:lnTo>
                      <a:pt x="21" y="11"/>
                    </a:lnTo>
                    <a:lnTo>
                      <a:pt x="24" y="12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9" name="Freeform 178"/>
              <p:cNvSpPr>
                <a:spLocks/>
              </p:cNvSpPr>
              <p:nvPr/>
            </p:nvSpPr>
            <p:spPr bwMode="auto">
              <a:xfrm>
                <a:off x="1054" y="1485"/>
                <a:ext cx="121" cy="267"/>
              </a:xfrm>
              <a:custGeom>
                <a:avLst/>
                <a:gdLst>
                  <a:gd name="T0" fmla="*/ 97 w 121"/>
                  <a:gd name="T1" fmla="*/ 80 h 267"/>
                  <a:gd name="T2" fmla="*/ 96 w 121"/>
                  <a:gd name="T3" fmla="*/ 88 h 267"/>
                  <a:gd name="T4" fmla="*/ 91 w 121"/>
                  <a:gd name="T5" fmla="*/ 104 h 267"/>
                  <a:gd name="T6" fmla="*/ 81 w 121"/>
                  <a:gd name="T7" fmla="*/ 126 h 267"/>
                  <a:gd name="T8" fmla="*/ 72 w 121"/>
                  <a:gd name="T9" fmla="*/ 148 h 267"/>
                  <a:gd name="T10" fmla="*/ 63 w 121"/>
                  <a:gd name="T11" fmla="*/ 169 h 267"/>
                  <a:gd name="T12" fmla="*/ 52 w 121"/>
                  <a:gd name="T13" fmla="*/ 190 h 267"/>
                  <a:gd name="T14" fmla="*/ 42 w 121"/>
                  <a:gd name="T15" fmla="*/ 211 h 267"/>
                  <a:gd name="T16" fmla="*/ 31 w 121"/>
                  <a:gd name="T17" fmla="*/ 232 h 267"/>
                  <a:gd name="T18" fmla="*/ 20 w 121"/>
                  <a:gd name="T19" fmla="*/ 254 h 267"/>
                  <a:gd name="T20" fmla="*/ 13 w 121"/>
                  <a:gd name="T21" fmla="*/ 265 h 267"/>
                  <a:gd name="T22" fmla="*/ 10 w 121"/>
                  <a:gd name="T23" fmla="*/ 266 h 267"/>
                  <a:gd name="T24" fmla="*/ 5 w 121"/>
                  <a:gd name="T25" fmla="*/ 266 h 267"/>
                  <a:gd name="T26" fmla="*/ 2 w 121"/>
                  <a:gd name="T27" fmla="*/ 265 h 267"/>
                  <a:gd name="T28" fmla="*/ 0 w 121"/>
                  <a:gd name="T29" fmla="*/ 263 h 267"/>
                  <a:gd name="T30" fmla="*/ 1 w 121"/>
                  <a:gd name="T31" fmla="*/ 260 h 267"/>
                  <a:gd name="T32" fmla="*/ 7 w 121"/>
                  <a:gd name="T33" fmla="*/ 250 h 267"/>
                  <a:gd name="T34" fmla="*/ 16 w 121"/>
                  <a:gd name="T35" fmla="*/ 234 h 267"/>
                  <a:gd name="T36" fmla="*/ 25 w 121"/>
                  <a:gd name="T37" fmla="*/ 217 h 267"/>
                  <a:gd name="T38" fmla="*/ 34 w 121"/>
                  <a:gd name="T39" fmla="*/ 201 h 267"/>
                  <a:gd name="T40" fmla="*/ 47 w 121"/>
                  <a:gd name="T41" fmla="*/ 177 h 267"/>
                  <a:gd name="T42" fmla="*/ 61 w 121"/>
                  <a:gd name="T43" fmla="*/ 147 h 267"/>
                  <a:gd name="T44" fmla="*/ 74 w 121"/>
                  <a:gd name="T45" fmla="*/ 118 h 267"/>
                  <a:gd name="T46" fmla="*/ 85 w 121"/>
                  <a:gd name="T47" fmla="*/ 87 h 267"/>
                  <a:gd name="T48" fmla="*/ 95 w 121"/>
                  <a:gd name="T49" fmla="*/ 61 h 267"/>
                  <a:gd name="T50" fmla="*/ 103 w 121"/>
                  <a:gd name="T51" fmla="*/ 39 h 267"/>
                  <a:gd name="T52" fmla="*/ 110 w 121"/>
                  <a:gd name="T53" fmla="*/ 17 h 267"/>
                  <a:gd name="T54" fmla="*/ 116 w 121"/>
                  <a:gd name="T55" fmla="*/ 3 h 267"/>
                  <a:gd name="T56" fmla="*/ 119 w 121"/>
                  <a:gd name="T57" fmla="*/ 0 h 267"/>
                  <a:gd name="T58" fmla="*/ 120 w 121"/>
                  <a:gd name="T59" fmla="*/ 3 h 267"/>
                  <a:gd name="T60" fmla="*/ 118 w 121"/>
                  <a:gd name="T61" fmla="*/ 13 h 267"/>
                  <a:gd name="T62" fmla="*/ 115 w 121"/>
                  <a:gd name="T63" fmla="*/ 32 h 267"/>
                  <a:gd name="T64" fmla="*/ 111 w 121"/>
                  <a:gd name="T65" fmla="*/ 50 h 267"/>
                  <a:gd name="T66" fmla="*/ 105 w 121"/>
                  <a:gd name="T67" fmla="*/ 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267">
                    <a:moveTo>
                      <a:pt x="100" y="75"/>
                    </a:moveTo>
                    <a:lnTo>
                      <a:pt x="97" y="80"/>
                    </a:lnTo>
                    <a:lnTo>
                      <a:pt x="97" y="84"/>
                    </a:lnTo>
                    <a:lnTo>
                      <a:pt x="96" y="88"/>
                    </a:lnTo>
                    <a:lnTo>
                      <a:pt x="95" y="93"/>
                    </a:lnTo>
                    <a:lnTo>
                      <a:pt x="91" y="104"/>
                    </a:lnTo>
                    <a:lnTo>
                      <a:pt x="86" y="115"/>
                    </a:lnTo>
                    <a:lnTo>
                      <a:pt x="81" y="126"/>
                    </a:lnTo>
                    <a:lnTo>
                      <a:pt x="77" y="137"/>
                    </a:lnTo>
                    <a:lnTo>
                      <a:pt x="72" y="148"/>
                    </a:lnTo>
                    <a:lnTo>
                      <a:pt x="67" y="158"/>
                    </a:lnTo>
                    <a:lnTo>
                      <a:pt x="63" y="169"/>
                    </a:lnTo>
                    <a:lnTo>
                      <a:pt x="57" y="180"/>
                    </a:lnTo>
                    <a:lnTo>
                      <a:pt x="52" y="190"/>
                    </a:lnTo>
                    <a:lnTo>
                      <a:pt x="47" y="201"/>
                    </a:lnTo>
                    <a:lnTo>
                      <a:pt x="42" y="211"/>
                    </a:lnTo>
                    <a:lnTo>
                      <a:pt x="36" y="222"/>
                    </a:lnTo>
                    <a:lnTo>
                      <a:pt x="31" y="232"/>
                    </a:lnTo>
                    <a:lnTo>
                      <a:pt x="25" y="243"/>
                    </a:lnTo>
                    <a:lnTo>
                      <a:pt x="20" y="254"/>
                    </a:lnTo>
                    <a:lnTo>
                      <a:pt x="14" y="264"/>
                    </a:lnTo>
                    <a:lnTo>
                      <a:pt x="13" y="265"/>
                    </a:lnTo>
                    <a:lnTo>
                      <a:pt x="12" y="266"/>
                    </a:lnTo>
                    <a:lnTo>
                      <a:pt x="10" y="266"/>
                    </a:lnTo>
                    <a:lnTo>
                      <a:pt x="7" y="266"/>
                    </a:lnTo>
                    <a:lnTo>
                      <a:pt x="5" y="266"/>
                    </a:lnTo>
                    <a:lnTo>
                      <a:pt x="3" y="266"/>
                    </a:lnTo>
                    <a:lnTo>
                      <a:pt x="2" y="265"/>
                    </a:lnTo>
                    <a:lnTo>
                      <a:pt x="1" y="264"/>
                    </a:lnTo>
                    <a:lnTo>
                      <a:pt x="0" y="263"/>
                    </a:lnTo>
                    <a:lnTo>
                      <a:pt x="0" y="261"/>
                    </a:lnTo>
                    <a:lnTo>
                      <a:pt x="1" y="260"/>
                    </a:lnTo>
                    <a:lnTo>
                      <a:pt x="2" y="258"/>
                    </a:lnTo>
                    <a:lnTo>
                      <a:pt x="7" y="250"/>
                    </a:lnTo>
                    <a:lnTo>
                      <a:pt x="11" y="242"/>
                    </a:lnTo>
                    <a:lnTo>
                      <a:pt x="16" y="234"/>
                    </a:lnTo>
                    <a:lnTo>
                      <a:pt x="21" y="225"/>
                    </a:lnTo>
                    <a:lnTo>
                      <a:pt x="25" y="217"/>
                    </a:lnTo>
                    <a:lnTo>
                      <a:pt x="29" y="209"/>
                    </a:lnTo>
                    <a:lnTo>
                      <a:pt x="34" y="201"/>
                    </a:lnTo>
                    <a:lnTo>
                      <a:pt x="39" y="192"/>
                    </a:lnTo>
                    <a:lnTo>
                      <a:pt x="47" y="177"/>
                    </a:lnTo>
                    <a:lnTo>
                      <a:pt x="54" y="162"/>
                    </a:lnTo>
                    <a:lnTo>
                      <a:pt x="61" y="147"/>
                    </a:lnTo>
                    <a:lnTo>
                      <a:pt x="67" y="132"/>
                    </a:lnTo>
                    <a:lnTo>
                      <a:pt x="74" y="118"/>
                    </a:lnTo>
                    <a:lnTo>
                      <a:pt x="79" y="102"/>
                    </a:lnTo>
                    <a:lnTo>
                      <a:pt x="85" y="87"/>
                    </a:lnTo>
                    <a:lnTo>
                      <a:pt x="91" y="70"/>
                    </a:lnTo>
                    <a:lnTo>
                      <a:pt x="95" y="61"/>
                    </a:lnTo>
                    <a:lnTo>
                      <a:pt x="99" y="50"/>
                    </a:lnTo>
                    <a:lnTo>
                      <a:pt x="103" y="39"/>
                    </a:lnTo>
                    <a:lnTo>
                      <a:pt x="107" y="28"/>
                    </a:lnTo>
                    <a:lnTo>
                      <a:pt x="110" y="17"/>
                    </a:lnTo>
                    <a:lnTo>
                      <a:pt x="113" y="9"/>
                    </a:lnTo>
                    <a:lnTo>
                      <a:pt x="116" y="3"/>
                    </a:lnTo>
                    <a:lnTo>
                      <a:pt x="118" y="0"/>
                    </a:lnTo>
                    <a:lnTo>
                      <a:pt x="119" y="0"/>
                    </a:lnTo>
                    <a:lnTo>
                      <a:pt x="119" y="1"/>
                    </a:lnTo>
                    <a:lnTo>
                      <a:pt x="120" y="3"/>
                    </a:lnTo>
                    <a:lnTo>
                      <a:pt x="120" y="4"/>
                    </a:lnTo>
                    <a:lnTo>
                      <a:pt x="118" y="13"/>
                    </a:lnTo>
                    <a:lnTo>
                      <a:pt x="117" y="23"/>
                    </a:lnTo>
                    <a:lnTo>
                      <a:pt x="115" y="32"/>
                    </a:lnTo>
                    <a:lnTo>
                      <a:pt x="113" y="41"/>
                    </a:lnTo>
                    <a:lnTo>
                      <a:pt x="111" y="50"/>
                    </a:lnTo>
                    <a:lnTo>
                      <a:pt x="108" y="59"/>
                    </a:lnTo>
                    <a:lnTo>
                      <a:pt x="105" y="67"/>
                    </a:lnTo>
                    <a:lnTo>
                      <a:pt x="100" y="75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0" name="Freeform 179"/>
              <p:cNvSpPr>
                <a:spLocks/>
              </p:cNvSpPr>
              <p:nvPr/>
            </p:nvSpPr>
            <p:spPr bwMode="auto">
              <a:xfrm>
                <a:off x="955" y="1696"/>
                <a:ext cx="104" cy="52"/>
              </a:xfrm>
              <a:custGeom>
                <a:avLst/>
                <a:gdLst>
                  <a:gd name="T0" fmla="*/ 102 w 104"/>
                  <a:gd name="T1" fmla="*/ 47 h 52"/>
                  <a:gd name="T2" fmla="*/ 103 w 104"/>
                  <a:gd name="T3" fmla="*/ 48 h 52"/>
                  <a:gd name="T4" fmla="*/ 103 w 104"/>
                  <a:gd name="T5" fmla="*/ 49 h 52"/>
                  <a:gd name="T6" fmla="*/ 102 w 104"/>
                  <a:gd name="T7" fmla="*/ 50 h 52"/>
                  <a:gd name="T8" fmla="*/ 101 w 104"/>
                  <a:gd name="T9" fmla="*/ 51 h 52"/>
                  <a:gd name="T10" fmla="*/ 95 w 104"/>
                  <a:gd name="T11" fmla="*/ 48 h 52"/>
                  <a:gd name="T12" fmla="*/ 89 w 104"/>
                  <a:gd name="T13" fmla="*/ 45 h 52"/>
                  <a:gd name="T14" fmla="*/ 83 w 104"/>
                  <a:gd name="T15" fmla="*/ 43 h 52"/>
                  <a:gd name="T16" fmla="*/ 76 w 104"/>
                  <a:gd name="T17" fmla="*/ 40 h 52"/>
                  <a:gd name="T18" fmla="*/ 70 w 104"/>
                  <a:gd name="T19" fmla="*/ 38 h 52"/>
                  <a:gd name="T20" fmla="*/ 63 w 104"/>
                  <a:gd name="T21" fmla="*/ 35 h 52"/>
                  <a:gd name="T22" fmla="*/ 57 w 104"/>
                  <a:gd name="T23" fmla="*/ 33 h 52"/>
                  <a:gd name="T24" fmla="*/ 51 w 104"/>
                  <a:gd name="T25" fmla="*/ 31 h 52"/>
                  <a:gd name="T26" fmla="*/ 44 w 104"/>
                  <a:gd name="T27" fmla="*/ 28 h 52"/>
                  <a:gd name="T28" fmla="*/ 38 w 104"/>
                  <a:gd name="T29" fmla="*/ 25 h 52"/>
                  <a:gd name="T30" fmla="*/ 32 w 104"/>
                  <a:gd name="T31" fmla="*/ 23 h 52"/>
                  <a:gd name="T32" fmla="*/ 26 w 104"/>
                  <a:gd name="T33" fmla="*/ 20 h 52"/>
                  <a:gd name="T34" fmla="*/ 19 w 104"/>
                  <a:gd name="T35" fmla="*/ 17 h 52"/>
                  <a:gd name="T36" fmla="*/ 13 w 104"/>
                  <a:gd name="T37" fmla="*/ 14 h 52"/>
                  <a:gd name="T38" fmla="*/ 8 w 104"/>
                  <a:gd name="T39" fmla="*/ 11 h 52"/>
                  <a:gd name="T40" fmla="*/ 2 w 104"/>
                  <a:gd name="T41" fmla="*/ 7 h 52"/>
                  <a:gd name="T42" fmla="*/ 0 w 104"/>
                  <a:gd name="T43" fmla="*/ 6 h 52"/>
                  <a:gd name="T44" fmla="*/ 0 w 104"/>
                  <a:gd name="T45" fmla="*/ 4 h 52"/>
                  <a:gd name="T46" fmla="*/ 0 w 104"/>
                  <a:gd name="T47" fmla="*/ 3 h 52"/>
                  <a:gd name="T48" fmla="*/ 1 w 104"/>
                  <a:gd name="T49" fmla="*/ 2 h 52"/>
                  <a:gd name="T50" fmla="*/ 2 w 104"/>
                  <a:gd name="T51" fmla="*/ 1 h 52"/>
                  <a:gd name="T52" fmla="*/ 4 w 104"/>
                  <a:gd name="T53" fmla="*/ 0 h 52"/>
                  <a:gd name="T54" fmla="*/ 5 w 104"/>
                  <a:gd name="T55" fmla="*/ 0 h 52"/>
                  <a:gd name="T56" fmla="*/ 6 w 104"/>
                  <a:gd name="T57" fmla="*/ 1 h 52"/>
                  <a:gd name="T58" fmla="*/ 13 w 104"/>
                  <a:gd name="T59" fmla="*/ 4 h 52"/>
                  <a:gd name="T60" fmla="*/ 20 w 104"/>
                  <a:gd name="T61" fmla="*/ 7 h 52"/>
                  <a:gd name="T62" fmla="*/ 27 w 104"/>
                  <a:gd name="T63" fmla="*/ 11 h 52"/>
                  <a:gd name="T64" fmla="*/ 35 w 104"/>
                  <a:gd name="T65" fmla="*/ 14 h 52"/>
                  <a:gd name="T66" fmla="*/ 43 w 104"/>
                  <a:gd name="T67" fmla="*/ 18 h 52"/>
                  <a:gd name="T68" fmla="*/ 51 w 104"/>
                  <a:gd name="T69" fmla="*/ 22 h 52"/>
                  <a:gd name="T70" fmla="*/ 59 w 104"/>
                  <a:gd name="T71" fmla="*/ 25 h 52"/>
                  <a:gd name="T72" fmla="*/ 67 w 104"/>
                  <a:gd name="T73" fmla="*/ 29 h 52"/>
                  <a:gd name="T74" fmla="*/ 74 w 104"/>
                  <a:gd name="T75" fmla="*/ 32 h 52"/>
                  <a:gd name="T76" fmla="*/ 81 w 104"/>
                  <a:gd name="T77" fmla="*/ 35 h 52"/>
                  <a:gd name="T78" fmla="*/ 87 w 104"/>
                  <a:gd name="T79" fmla="*/ 38 h 52"/>
                  <a:gd name="T80" fmla="*/ 92 w 104"/>
                  <a:gd name="T81" fmla="*/ 41 h 52"/>
                  <a:gd name="T82" fmla="*/ 96 w 104"/>
                  <a:gd name="T83" fmla="*/ 43 h 52"/>
                  <a:gd name="T84" fmla="*/ 100 w 104"/>
                  <a:gd name="T85" fmla="*/ 45 h 52"/>
                  <a:gd name="T86" fmla="*/ 102 w 104"/>
                  <a:gd name="T87" fmla="*/ 46 h 52"/>
                  <a:gd name="T88" fmla="*/ 102 w 104"/>
                  <a:gd name="T89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52">
                    <a:moveTo>
                      <a:pt x="102" y="47"/>
                    </a:moveTo>
                    <a:lnTo>
                      <a:pt x="103" y="48"/>
                    </a:lnTo>
                    <a:lnTo>
                      <a:pt x="103" y="49"/>
                    </a:lnTo>
                    <a:lnTo>
                      <a:pt x="102" y="50"/>
                    </a:lnTo>
                    <a:lnTo>
                      <a:pt x="101" y="51"/>
                    </a:lnTo>
                    <a:lnTo>
                      <a:pt x="95" y="48"/>
                    </a:lnTo>
                    <a:lnTo>
                      <a:pt x="89" y="45"/>
                    </a:lnTo>
                    <a:lnTo>
                      <a:pt x="83" y="43"/>
                    </a:lnTo>
                    <a:lnTo>
                      <a:pt x="76" y="40"/>
                    </a:lnTo>
                    <a:lnTo>
                      <a:pt x="70" y="38"/>
                    </a:lnTo>
                    <a:lnTo>
                      <a:pt x="63" y="35"/>
                    </a:lnTo>
                    <a:lnTo>
                      <a:pt x="57" y="33"/>
                    </a:lnTo>
                    <a:lnTo>
                      <a:pt x="51" y="31"/>
                    </a:lnTo>
                    <a:lnTo>
                      <a:pt x="44" y="28"/>
                    </a:lnTo>
                    <a:lnTo>
                      <a:pt x="38" y="25"/>
                    </a:lnTo>
                    <a:lnTo>
                      <a:pt x="32" y="23"/>
                    </a:lnTo>
                    <a:lnTo>
                      <a:pt x="26" y="20"/>
                    </a:lnTo>
                    <a:lnTo>
                      <a:pt x="19" y="17"/>
                    </a:lnTo>
                    <a:lnTo>
                      <a:pt x="13" y="14"/>
                    </a:lnTo>
                    <a:lnTo>
                      <a:pt x="8" y="11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13" y="4"/>
                    </a:lnTo>
                    <a:lnTo>
                      <a:pt x="20" y="7"/>
                    </a:lnTo>
                    <a:lnTo>
                      <a:pt x="27" y="11"/>
                    </a:lnTo>
                    <a:lnTo>
                      <a:pt x="35" y="14"/>
                    </a:lnTo>
                    <a:lnTo>
                      <a:pt x="43" y="18"/>
                    </a:lnTo>
                    <a:lnTo>
                      <a:pt x="51" y="22"/>
                    </a:lnTo>
                    <a:lnTo>
                      <a:pt x="59" y="25"/>
                    </a:lnTo>
                    <a:lnTo>
                      <a:pt x="67" y="29"/>
                    </a:lnTo>
                    <a:lnTo>
                      <a:pt x="74" y="32"/>
                    </a:lnTo>
                    <a:lnTo>
                      <a:pt x="81" y="35"/>
                    </a:lnTo>
                    <a:lnTo>
                      <a:pt x="87" y="38"/>
                    </a:lnTo>
                    <a:lnTo>
                      <a:pt x="92" y="41"/>
                    </a:lnTo>
                    <a:lnTo>
                      <a:pt x="96" y="43"/>
                    </a:lnTo>
                    <a:lnTo>
                      <a:pt x="100" y="45"/>
                    </a:lnTo>
                    <a:lnTo>
                      <a:pt x="102" y="46"/>
                    </a:lnTo>
                    <a:lnTo>
                      <a:pt x="102" y="47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1166" y="1412"/>
                <a:ext cx="29" cy="61"/>
              </a:xfrm>
              <a:custGeom>
                <a:avLst/>
                <a:gdLst>
                  <a:gd name="T0" fmla="*/ 17 w 29"/>
                  <a:gd name="T1" fmla="*/ 4 h 61"/>
                  <a:gd name="T2" fmla="*/ 18 w 29"/>
                  <a:gd name="T3" fmla="*/ 3 h 61"/>
                  <a:gd name="T4" fmla="*/ 19 w 29"/>
                  <a:gd name="T5" fmla="*/ 1 h 61"/>
                  <a:gd name="T6" fmla="*/ 21 w 29"/>
                  <a:gd name="T7" fmla="*/ 0 h 61"/>
                  <a:gd name="T8" fmla="*/ 23 w 29"/>
                  <a:gd name="T9" fmla="*/ 0 h 61"/>
                  <a:gd name="T10" fmla="*/ 25 w 29"/>
                  <a:gd name="T11" fmla="*/ 1 h 61"/>
                  <a:gd name="T12" fmla="*/ 27 w 29"/>
                  <a:gd name="T13" fmla="*/ 2 h 61"/>
                  <a:gd name="T14" fmla="*/ 28 w 29"/>
                  <a:gd name="T15" fmla="*/ 4 h 61"/>
                  <a:gd name="T16" fmla="*/ 28 w 29"/>
                  <a:gd name="T17" fmla="*/ 5 h 61"/>
                  <a:gd name="T18" fmla="*/ 26 w 29"/>
                  <a:gd name="T19" fmla="*/ 14 h 61"/>
                  <a:gd name="T20" fmla="*/ 23 w 29"/>
                  <a:gd name="T21" fmla="*/ 23 h 61"/>
                  <a:gd name="T22" fmla="*/ 19 w 29"/>
                  <a:gd name="T23" fmla="*/ 32 h 61"/>
                  <a:gd name="T24" fmla="*/ 14 w 29"/>
                  <a:gd name="T25" fmla="*/ 41 h 61"/>
                  <a:gd name="T26" fmla="*/ 9 w 29"/>
                  <a:gd name="T27" fmla="*/ 49 h 61"/>
                  <a:gd name="T28" fmla="*/ 5 w 29"/>
                  <a:gd name="T29" fmla="*/ 55 h 61"/>
                  <a:gd name="T30" fmla="*/ 2 w 29"/>
                  <a:gd name="T31" fmla="*/ 59 h 61"/>
                  <a:gd name="T32" fmla="*/ 0 w 29"/>
                  <a:gd name="T33" fmla="*/ 60 h 61"/>
                  <a:gd name="T34" fmla="*/ 1 w 29"/>
                  <a:gd name="T35" fmla="*/ 56 h 61"/>
                  <a:gd name="T36" fmla="*/ 3 w 29"/>
                  <a:gd name="T37" fmla="*/ 51 h 61"/>
                  <a:gd name="T38" fmla="*/ 5 w 29"/>
                  <a:gd name="T39" fmla="*/ 44 h 61"/>
                  <a:gd name="T40" fmla="*/ 8 w 29"/>
                  <a:gd name="T41" fmla="*/ 36 h 61"/>
                  <a:gd name="T42" fmla="*/ 10 w 29"/>
                  <a:gd name="T43" fmla="*/ 28 h 61"/>
                  <a:gd name="T44" fmla="*/ 13 w 29"/>
                  <a:gd name="T45" fmla="*/ 20 h 61"/>
                  <a:gd name="T46" fmla="*/ 16 w 29"/>
                  <a:gd name="T47" fmla="*/ 12 h 61"/>
                  <a:gd name="T48" fmla="*/ 17 w 29"/>
                  <a:gd name="T4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61">
                    <a:moveTo>
                      <a:pt x="17" y="4"/>
                    </a:moveTo>
                    <a:lnTo>
                      <a:pt x="18" y="3"/>
                    </a:lnTo>
                    <a:lnTo>
                      <a:pt x="19" y="1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2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6" y="14"/>
                    </a:lnTo>
                    <a:lnTo>
                      <a:pt x="23" y="23"/>
                    </a:lnTo>
                    <a:lnTo>
                      <a:pt x="19" y="32"/>
                    </a:lnTo>
                    <a:lnTo>
                      <a:pt x="14" y="41"/>
                    </a:lnTo>
                    <a:lnTo>
                      <a:pt x="9" y="49"/>
                    </a:lnTo>
                    <a:lnTo>
                      <a:pt x="5" y="55"/>
                    </a:lnTo>
                    <a:lnTo>
                      <a:pt x="2" y="59"/>
                    </a:lnTo>
                    <a:lnTo>
                      <a:pt x="0" y="60"/>
                    </a:lnTo>
                    <a:lnTo>
                      <a:pt x="1" y="56"/>
                    </a:lnTo>
                    <a:lnTo>
                      <a:pt x="3" y="51"/>
                    </a:lnTo>
                    <a:lnTo>
                      <a:pt x="5" y="44"/>
                    </a:lnTo>
                    <a:lnTo>
                      <a:pt x="8" y="36"/>
                    </a:lnTo>
                    <a:lnTo>
                      <a:pt x="10" y="28"/>
                    </a:lnTo>
                    <a:lnTo>
                      <a:pt x="13" y="20"/>
                    </a:lnTo>
                    <a:lnTo>
                      <a:pt x="16" y="12"/>
                    </a:lnTo>
                    <a:lnTo>
                      <a:pt x="17" y="4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1192" y="1380"/>
                <a:ext cx="16" cy="31"/>
              </a:xfrm>
              <a:custGeom>
                <a:avLst/>
                <a:gdLst>
                  <a:gd name="T0" fmla="*/ 7 w 16"/>
                  <a:gd name="T1" fmla="*/ 3 h 31"/>
                  <a:gd name="T2" fmla="*/ 8 w 16"/>
                  <a:gd name="T3" fmla="*/ 2 h 31"/>
                  <a:gd name="T4" fmla="*/ 9 w 16"/>
                  <a:gd name="T5" fmla="*/ 1 h 31"/>
                  <a:gd name="T6" fmla="*/ 10 w 16"/>
                  <a:gd name="T7" fmla="*/ 0 h 31"/>
                  <a:gd name="T8" fmla="*/ 12 w 16"/>
                  <a:gd name="T9" fmla="*/ 0 h 31"/>
                  <a:gd name="T10" fmla="*/ 13 w 16"/>
                  <a:gd name="T11" fmla="*/ 0 h 31"/>
                  <a:gd name="T12" fmla="*/ 14 w 16"/>
                  <a:gd name="T13" fmla="*/ 1 h 31"/>
                  <a:gd name="T14" fmla="*/ 15 w 16"/>
                  <a:gd name="T15" fmla="*/ 2 h 31"/>
                  <a:gd name="T16" fmla="*/ 15 w 16"/>
                  <a:gd name="T17" fmla="*/ 4 h 31"/>
                  <a:gd name="T18" fmla="*/ 15 w 16"/>
                  <a:gd name="T19" fmla="*/ 8 h 31"/>
                  <a:gd name="T20" fmla="*/ 14 w 16"/>
                  <a:gd name="T21" fmla="*/ 12 h 31"/>
                  <a:gd name="T22" fmla="*/ 12 w 16"/>
                  <a:gd name="T23" fmla="*/ 16 h 31"/>
                  <a:gd name="T24" fmla="*/ 10 w 16"/>
                  <a:gd name="T25" fmla="*/ 21 h 31"/>
                  <a:gd name="T26" fmla="*/ 8 w 16"/>
                  <a:gd name="T27" fmla="*/ 25 h 31"/>
                  <a:gd name="T28" fmla="*/ 5 w 16"/>
                  <a:gd name="T29" fmla="*/ 28 h 31"/>
                  <a:gd name="T30" fmla="*/ 3 w 16"/>
                  <a:gd name="T31" fmla="*/ 30 h 31"/>
                  <a:gd name="T32" fmla="*/ 1 w 16"/>
                  <a:gd name="T33" fmla="*/ 30 h 31"/>
                  <a:gd name="T34" fmla="*/ 0 w 16"/>
                  <a:gd name="T35" fmla="*/ 24 h 31"/>
                  <a:gd name="T36" fmla="*/ 2 w 16"/>
                  <a:gd name="T37" fmla="*/ 17 h 31"/>
                  <a:gd name="T38" fmla="*/ 5 w 16"/>
                  <a:gd name="T39" fmla="*/ 10 h 31"/>
                  <a:gd name="T40" fmla="*/ 7 w 16"/>
                  <a:gd name="T4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1">
                    <a:moveTo>
                      <a:pt x="7" y="3"/>
                    </a:moveTo>
                    <a:lnTo>
                      <a:pt x="8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5" y="8"/>
                    </a:lnTo>
                    <a:lnTo>
                      <a:pt x="14" y="12"/>
                    </a:lnTo>
                    <a:lnTo>
                      <a:pt x="12" y="16"/>
                    </a:lnTo>
                    <a:lnTo>
                      <a:pt x="10" y="21"/>
                    </a:lnTo>
                    <a:lnTo>
                      <a:pt x="8" y="25"/>
                    </a:lnTo>
                    <a:lnTo>
                      <a:pt x="5" y="28"/>
                    </a:lnTo>
                    <a:lnTo>
                      <a:pt x="3" y="30"/>
                    </a:lnTo>
                    <a:lnTo>
                      <a:pt x="1" y="30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5" y="10"/>
                    </a:lnTo>
                    <a:lnTo>
                      <a:pt x="7" y="3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1206" y="1358"/>
                <a:ext cx="13" cy="18"/>
              </a:xfrm>
              <a:custGeom>
                <a:avLst/>
                <a:gdLst>
                  <a:gd name="T0" fmla="*/ 6 w 13"/>
                  <a:gd name="T1" fmla="*/ 2 h 18"/>
                  <a:gd name="T2" fmla="*/ 6 w 13"/>
                  <a:gd name="T3" fmla="*/ 1 h 18"/>
                  <a:gd name="T4" fmla="*/ 7 w 13"/>
                  <a:gd name="T5" fmla="*/ 0 h 18"/>
                  <a:gd name="T6" fmla="*/ 8 w 13"/>
                  <a:gd name="T7" fmla="*/ 0 h 18"/>
                  <a:gd name="T8" fmla="*/ 10 w 13"/>
                  <a:gd name="T9" fmla="*/ 0 h 18"/>
                  <a:gd name="T10" fmla="*/ 11 w 13"/>
                  <a:gd name="T11" fmla="*/ 0 h 18"/>
                  <a:gd name="T12" fmla="*/ 12 w 13"/>
                  <a:gd name="T13" fmla="*/ 1 h 18"/>
                  <a:gd name="T14" fmla="*/ 12 w 13"/>
                  <a:gd name="T15" fmla="*/ 2 h 18"/>
                  <a:gd name="T16" fmla="*/ 12 w 13"/>
                  <a:gd name="T17" fmla="*/ 3 h 18"/>
                  <a:gd name="T18" fmla="*/ 12 w 13"/>
                  <a:gd name="T19" fmla="*/ 5 h 18"/>
                  <a:gd name="T20" fmla="*/ 11 w 13"/>
                  <a:gd name="T21" fmla="*/ 8 h 18"/>
                  <a:gd name="T22" fmla="*/ 9 w 13"/>
                  <a:gd name="T23" fmla="*/ 10 h 18"/>
                  <a:gd name="T24" fmla="*/ 8 w 13"/>
                  <a:gd name="T25" fmla="*/ 12 h 18"/>
                  <a:gd name="T26" fmla="*/ 6 w 13"/>
                  <a:gd name="T27" fmla="*/ 15 h 18"/>
                  <a:gd name="T28" fmla="*/ 4 w 13"/>
                  <a:gd name="T29" fmla="*/ 16 h 18"/>
                  <a:gd name="T30" fmla="*/ 2 w 13"/>
                  <a:gd name="T31" fmla="*/ 17 h 18"/>
                  <a:gd name="T32" fmla="*/ 0 w 13"/>
                  <a:gd name="T33" fmla="*/ 17 h 18"/>
                  <a:gd name="T34" fmla="*/ 0 w 13"/>
                  <a:gd name="T35" fmla="*/ 13 h 18"/>
                  <a:gd name="T36" fmla="*/ 2 w 13"/>
                  <a:gd name="T37" fmla="*/ 9 h 18"/>
                  <a:gd name="T38" fmla="*/ 4 w 13"/>
                  <a:gd name="T39" fmla="*/ 5 h 18"/>
                  <a:gd name="T40" fmla="*/ 6 w 13"/>
                  <a:gd name="T4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18">
                    <a:moveTo>
                      <a:pt x="6" y="2"/>
                    </a:moveTo>
                    <a:lnTo>
                      <a:pt x="6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1" y="8"/>
                    </a:lnTo>
                    <a:lnTo>
                      <a:pt x="9" y="10"/>
                    </a:lnTo>
                    <a:lnTo>
                      <a:pt x="8" y="12"/>
                    </a:lnTo>
                    <a:lnTo>
                      <a:pt x="6" y="15"/>
                    </a:lnTo>
                    <a:lnTo>
                      <a:pt x="4" y="16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2" y="9"/>
                    </a:lnTo>
                    <a:lnTo>
                      <a:pt x="4" y="5"/>
                    </a:lnTo>
                    <a:lnTo>
                      <a:pt x="6" y="2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4" name="Freeform 183"/>
              <p:cNvSpPr>
                <a:spLocks/>
              </p:cNvSpPr>
              <p:nvPr/>
            </p:nvSpPr>
            <p:spPr bwMode="auto">
              <a:xfrm>
                <a:off x="1212" y="1344"/>
                <a:ext cx="18" cy="12"/>
              </a:xfrm>
              <a:custGeom>
                <a:avLst/>
                <a:gdLst>
                  <a:gd name="T0" fmla="*/ 3 w 18"/>
                  <a:gd name="T1" fmla="*/ 8 h 12"/>
                  <a:gd name="T2" fmla="*/ 2 w 18"/>
                  <a:gd name="T3" fmla="*/ 7 h 12"/>
                  <a:gd name="T4" fmla="*/ 0 w 18"/>
                  <a:gd name="T5" fmla="*/ 6 h 12"/>
                  <a:gd name="T6" fmla="*/ 0 w 18"/>
                  <a:gd name="T7" fmla="*/ 5 h 12"/>
                  <a:gd name="T8" fmla="*/ 0 w 18"/>
                  <a:gd name="T9" fmla="*/ 4 h 12"/>
                  <a:gd name="T10" fmla="*/ 1 w 18"/>
                  <a:gd name="T11" fmla="*/ 2 h 12"/>
                  <a:gd name="T12" fmla="*/ 2 w 18"/>
                  <a:gd name="T13" fmla="*/ 1 h 12"/>
                  <a:gd name="T14" fmla="*/ 3 w 18"/>
                  <a:gd name="T15" fmla="*/ 0 h 12"/>
                  <a:gd name="T16" fmla="*/ 5 w 18"/>
                  <a:gd name="T17" fmla="*/ 0 h 12"/>
                  <a:gd name="T18" fmla="*/ 6 w 18"/>
                  <a:gd name="T19" fmla="*/ 0 h 12"/>
                  <a:gd name="T20" fmla="*/ 8 w 18"/>
                  <a:gd name="T21" fmla="*/ 0 h 12"/>
                  <a:gd name="T22" fmla="*/ 10 w 18"/>
                  <a:gd name="T23" fmla="*/ 1 h 12"/>
                  <a:gd name="T24" fmla="*/ 13 w 18"/>
                  <a:gd name="T25" fmla="*/ 3 h 12"/>
                  <a:gd name="T26" fmla="*/ 15 w 18"/>
                  <a:gd name="T27" fmla="*/ 5 h 12"/>
                  <a:gd name="T28" fmla="*/ 16 w 18"/>
                  <a:gd name="T29" fmla="*/ 7 h 12"/>
                  <a:gd name="T30" fmla="*/ 17 w 18"/>
                  <a:gd name="T31" fmla="*/ 9 h 12"/>
                  <a:gd name="T32" fmla="*/ 17 w 18"/>
                  <a:gd name="T33" fmla="*/ 10 h 12"/>
                  <a:gd name="T34" fmla="*/ 16 w 18"/>
                  <a:gd name="T35" fmla="*/ 10 h 12"/>
                  <a:gd name="T36" fmla="*/ 14 w 18"/>
                  <a:gd name="T37" fmla="*/ 11 h 12"/>
                  <a:gd name="T38" fmla="*/ 13 w 18"/>
                  <a:gd name="T39" fmla="*/ 11 h 12"/>
                  <a:gd name="T40" fmla="*/ 11 w 18"/>
                  <a:gd name="T41" fmla="*/ 11 h 12"/>
                  <a:gd name="T42" fmla="*/ 9 w 18"/>
                  <a:gd name="T43" fmla="*/ 10 h 12"/>
                  <a:gd name="T44" fmla="*/ 7 w 18"/>
                  <a:gd name="T45" fmla="*/ 10 h 12"/>
                  <a:gd name="T46" fmla="*/ 5 w 18"/>
                  <a:gd name="T47" fmla="*/ 9 h 12"/>
                  <a:gd name="T48" fmla="*/ 3 w 18"/>
                  <a:gd name="T4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2">
                    <a:moveTo>
                      <a:pt x="3" y="8"/>
                    </a:moveTo>
                    <a:lnTo>
                      <a:pt x="2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1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6" y="7"/>
                    </a:lnTo>
                    <a:lnTo>
                      <a:pt x="17" y="9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5" y="9"/>
                    </a:lnTo>
                    <a:lnTo>
                      <a:pt x="3" y="8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5" name="Freeform 184"/>
              <p:cNvSpPr>
                <a:spLocks/>
              </p:cNvSpPr>
              <p:nvPr/>
            </p:nvSpPr>
            <p:spPr bwMode="auto">
              <a:xfrm>
                <a:off x="995" y="1637"/>
                <a:ext cx="76" cy="70"/>
              </a:xfrm>
              <a:custGeom>
                <a:avLst/>
                <a:gdLst>
                  <a:gd name="T0" fmla="*/ 59 w 76"/>
                  <a:gd name="T1" fmla="*/ 3 h 70"/>
                  <a:gd name="T2" fmla="*/ 66 w 76"/>
                  <a:gd name="T3" fmla="*/ 7 h 70"/>
                  <a:gd name="T4" fmla="*/ 71 w 76"/>
                  <a:gd name="T5" fmla="*/ 13 h 70"/>
                  <a:gd name="T6" fmla="*/ 74 w 76"/>
                  <a:gd name="T7" fmla="*/ 21 h 70"/>
                  <a:gd name="T8" fmla="*/ 75 w 76"/>
                  <a:gd name="T9" fmla="*/ 29 h 70"/>
                  <a:gd name="T10" fmla="*/ 74 w 76"/>
                  <a:gd name="T11" fmla="*/ 37 h 70"/>
                  <a:gd name="T12" fmla="*/ 70 w 76"/>
                  <a:gd name="T13" fmla="*/ 45 h 70"/>
                  <a:gd name="T14" fmla="*/ 65 w 76"/>
                  <a:gd name="T15" fmla="*/ 52 h 70"/>
                  <a:gd name="T16" fmla="*/ 58 w 76"/>
                  <a:gd name="T17" fmla="*/ 59 h 70"/>
                  <a:gd name="T18" fmla="*/ 48 w 76"/>
                  <a:gd name="T19" fmla="*/ 66 h 70"/>
                  <a:gd name="T20" fmla="*/ 37 w 76"/>
                  <a:gd name="T21" fmla="*/ 69 h 70"/>
                  <a:gd name="T22" fmla="*/ 25 w 76"/>
                  <a:gd name="T23" fmla="*/ 68 h 70"/>
                  <a:gd name="T24" fmla="*/ 16 w 76"/>
                  <a:gd name="T25" fmla="*/ 62 h 70"/>
                  <a:gd name="T26" fmla="*/ 10 w 76"/>
                  <a:gd name="T27" fmla="*/ 55 h 70"/>
                  <a:gd name="T28" fmla="*/ 5 w 76"/>
                  <a:gd name="T29" fmla="*/ 48 h 70"/>
                  <a:gd name="T30" fmla="*/ 1 w 76"/>
                  <a:gd name="T31" fmla="*/ 41 h 70"/>
                  <a:gd name="T32" fmla="*/ 0 w 76"/>
                  <a:gd name="T33" fmla="*/ 34 h 70"/>
                  <a:gd name="T34" fmla="*/ 1 w 76"/>
                  <a:gd name="T35" fmla="*/ 31 h 70"/>
                  <a:gd name="T36" fmla="*/ 6 w 76"/>
                  <a:gd name="T37" fmla="*/ 30 h 70"/>
                  <a:gd name="T38" fmla="*/ 9 w 76"/>
                  <a:gd name="T39" fmla="*/ 31 h 70"/>
                  <a:gd name="T40" fmla="*/ 10 w 76"/>
                  <a:gd name="T41" fmla="*/ 34 h 70"/>
                  <a:gd name="T42" fmla="*/ 12 w 76"/>
                  <a:gd name="T43" fmla="*/ 39 h 70"/>
                  <a:gd name="T44" fmla="*/ 16 w 76"/>
                  <a:gd name="T45" fmla="*/ 46 h 70"/>
                  <a:gd name="T46" fmla="*/ 22 w 76"/>
                  <a:gd name="T47" fmla="*/ 52 h 70"/>
                  <a:gd name="T48" fmla="*/ 34 w 76"/>
                  <a:gd name="T49" fmla="*/ 54 h 70"/>
                  <a:gd name="T50" fmla="*/ 48 w 76"/>
                  <a:gd name="T51" fmla="*/ 50 h 70"/>
                  <a:gd name="T52" fmla="*/ 59 w 76"/>
                  <a:gd name="T53" fmla="*/ 42 h 70"/>
                  <a:gd name="T54" fmla="*/ 65 w 76"/>
                  <a:gd name="T55" fmla="*/ 29 h 70"/>
                  <a:gd name="T56" fmla="*/ 63 w 76"/>
                  <a:gd name="T57" fmla="*/ 19 h 70"/>
                  <a:gd name="T58" fmla="*/ 59 w 76"/>
                  <a:gd name="T59" fmla="*/ 13 h 70"/>
                  <a:gd name="T60" fmla="*/ 54 w 76"/>
                  <a:gd name="T61" fmla="*/ 8 h 70"/>
                  <a:gd name="T62" fmla="*/ 48 w 76"/>
                  <a:gd name="T63" fmla="*/ 5 h 70"/>
                  <a:gd name="T64" fmla="*/ 46 w 76"/>
                  <a:gd name="T65" fmla="*/ 1 h 70"/>
                  <a:gd name="T66" fmla="*/ 52 w 76"/>
                  <a:gd name="T6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70">
                    <a:moveTo>
                      <a:pt x="55" y="1"/>
                    </a:moveTo>
                    <a:lnTo>
                      <a:pt x="59" y="3"/>
                    </a:lnTo>
                    <a:lnTo>
                      <a:pt x="63" y="5"/>
                    </a:lnTo>
                    <a:lnTo>
                      <a:pt x="66" y="7"/>
                    </a:lnTo>
                    <a:lnTo>
                      <a:pt x="69" y="10"/>
                    </a:lnTo>
                    <a:lnTo>
                      <a:pt x="71" y="13"/>
                    </a:lnTo>
                    <a:lnTo>
                      <a:pt x="73" y="17"/>
                    </a:lnTo>
                    <a:lnTo>
                      <a:pt x="74" y="21"/>
                    </a:lnTo>
                    <a:lnTo>
                      <a:pt x="75" y="25"/>
                    </a:lnTo>
                    <a:lnTo>
                      <a:pt x="75" y="29"/>
                    </a:lnTo>
                    <a:lnTo>
                      <a:pt x="75" y="33"/>
                    </a:lnTo>
                    <a:lnTo>
                      <a:pt x="74" y="37"/>
                    </a:lnTo>
                    <a:lnTo>
                      <a:pt x="72" y="41"/>
                    </a:lnTo>
                    <a:lnTo>
                      <a:pt x="70" y="45"/>
                    </a:lnTo>
                    <a:lnTo>
                      <a:pt x="68" y="49"/>
                    </a:lnTo>
                    <a:lnTo>
                      <a:pt x="65" y="52"/>
                    </a:lnTo>
                    <a:lnTo>
                      <a:pt x="62" y="56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8" y="66"/>
                    </a:lnTo>
                    <a:lnTo>
                      <a:pt x="42" y="68"/>
                    </a:lnTo>
                    <a:lnTo>
                      <a:pt x="37" y="69"/>
                    </a:lnTo>
                    <a:lnTo>
                      <a:pt x="31" y="69"/>
                    </a:lnTo>
                    <a:lnTo>
                      <a:pt x="25" y="68"/>
                    </a:lnTo>
                    <a:lnTo>
                      <a:pt x="20" y="64"/>
                    </a:lnTo>
                    <a:lnTo>
                      <a:pt x="16" y="62"/>
                    </a:lnTo>
                    <a:lnTo>
                      <a:pt x="13" y="59"/>
                    </a:lnTo>
                    <a:lnTo>
                      <a:pt x="10" y="55"/>
                    </a:lnTo>
                    <a:lnTo>
                      <a:pt x="7" y="52"/>
                    </a:lnTo>
                    <a:lnTo>
                      <a:pt x="5" y="48"/>
                    </a:lnTo>
                    <a:lnTo>
                      <a:pt x="3" y="45"/>
                    </a:lnTo>
                    <a:lnTo>
                      <a:pt x="1" y="41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1" y="31"/>
                    </a:lnTo>
                    <a:lnTo>
                      <a:pt x="3" y="30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9" y="31"/>
                    </a:lnTo>
                    <a:lnTo>
                      <a:pt x="10" y="33"/>
                    </a:lnTo>
                    <a:lnTo>
                      <a:pt x="10" y="34"/>
                    </a:lnTo>
                    <a:lnTo>
                      <a:pt x="11" y="36"/>
                    </a:lnTo>
                    <a:lnTo>
                      <a:pt x="12" y="39"/>
                    </a:lnTo>
                    <a:lnTo>
                      <a:pt x="14" y="42"/>
                    </a:lnTo>
                    <a:lnTo>
                      <a:pt x="16" y="46"/>
                    </a:lnTo>
                    <a:lnTo>
                      <a:pt x="19" y="49"/>
                    </a:lnTo>
                    <a:lnTo>
                      <a:pt x="22" y="52"/>
                    </a:lnTo>
                    <a:lnTo>
                      <a:pt x="26" y="54"/>
                    </a:lnTo>
                    <a:lnTo>
                      <a:pt x="34" y="54"/>
                    </a:lnTo>
                    <a:lnTo>
                      <a:pt x="41" y="53"/>
                    </a:lnTo>
                    <a:lnTo>
                      <a:pt x="48" y="50"/>
                    </a:lnTo>
                    <a:lnTo>
                      <a:pt x="54" y="46"/>
                    </a:lnTo>
                    <a:lnTo>
                      <a:pt x="59" y="42"/>
                    </a:lnTo>
                    <a:lnTo>
                      <a:pt x="63" y="36"/>
                    </a:lnTo>
                    <a:lnTo>
                      <a:pt x="65" y="29"/>
                    </a:lnTo>
                    <a:lnTo>
                      <a:pt x="65" y="22"/>
                    </a:lnTo>
                    <a:lnTo>
                      <a:pt x="63" y="19"/>
                    </a:lnTo>
                    <a:lnTo>
                      <a:pt x="62" y="16"/>
                    </a:lnTo>
                    <a:lnTo>
                      <a:pt x="59" y="13"/>
                    </a:lnTo>
                    <a:lnTo>
                      <a:pt x="57" y="10"/>
                    </a:lnTo>
                    <a:lnTo>
                      <a:pt x="54" y="8"/>
                    </a:lnTo>
                    <a:lnTo>
                      <a:pt x="51" y="6"/>
                    </a:lnTo>
                    <a:lnTo>
                      <a:pt x="48" y="5"/>
                    </a:lnTo>
                    <a:lnTo>
                      <a:pt x="45" y="4"/>
                    </a:lnTo>
                    <a:lnTo>
                      <a:pt x="46" y="1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5" y="1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1042" y="1657"/>
                <a:ext cx="5" cy="4"/>
              </a:xfrm>
              <a:custGeom>
                <a:avLst/>
                <a:gdLst>
                  <a:gd name="T0" fmla="*/ 4 w 5"/>
                  <a:gd name="T1" fmla="*/ 1 h 4"/>
                  <a:gd name="T2" fmla="*/ 4 w 5"/>
                  <a:gd name="T3" fmla="*/ 2 h 4"/>
                  <a:gd name="T4" fmla="*/ 3 w 5"/>
                  <a:gd name="T5" fmla="*/ 3 h 4"/>
                  <a:gd name="T6" fmla="*/ 2 w 5"/>
                  <a:gd name="T7" fmla="*/ 3 h 4"/>
                  <a:gd name="T8" fmla="*/ 1 w 5"/>
                  <a:gd name="T9" fmla="*/ 3 h 4"/>
                  <a:gd name="T10" fmla="*/ 0 w 5"/>
                  <a:gd name="T11" fmla="*/ 3 h 4"/>
                  <a:gd name="T12" fmla="*/ 0 w 5"/>
                  <a:gd name="T13" fmla="*/ 2 h 4"/>
                  <a:gd name="T14" fmla="*/ 0 w 5"/>
                  <a:gd name="T15" fmla="*/ 1 h 4"/>
                  <a:gd name="T16" fmla="*/ 0 w 5"/>
                  <a:gd name="T17" fmla="*/ 0 h 4"/>
                  <a:gd name="T18" fmla="*/ 1 w 5"/>
                  <a:gd name="T19" fmla="*/ 0 h 4"/>
                  <a:gd name="T20" fmla="*/ 2 w 5"/>
                  <a:gd name="T21" fmla="*/ 0 h 4"/>
                  <a:gd name="T22" fmla="*/ 3 w 5"/>
                  <a:gd name="T23" fmla="*/ 0 h 4"/>
                  <a:gd name="T24" fmla="*/ 4 w 5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lnTo>
                      <a:pt x="4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1028" y="1649"/>
                <a:ext cx="6" cy="6"/>
              </a:xfrm>
              <a:custGeom>
                <a:avLst/>
                <a:gdLst>
                  <a:gd name="T0" fmla="*/ 5 w 6"/>
                  <a:gd name="T1" fmla="*/ 2 h 6"/>
                  <a:gd name="T2" fmla="*/ 5 w 6"/>
                  <a:gd name="T3" fmla="*/ 4 h 6"/>
                  <a:gd name="T4" fmla="*/ 4 w 6"/>
                  <a:gd name="T5" fmla="*/ 4 h 6"/>
                  <a:gd name="T6" fmla="*/ 3 w 6"/>
                  <a:gd name="T7" fmla="*/ 5 h 6"/>
                  <a:gd name="T8" fmla="*/ 1 w 6"/>
                  <a:gd name="T9" fmla="*/ 5 h 6"/>
                  <a:gd name="T10" fmla="*/ 1 w 6"/>
                  <a:gd name="T11" fmla="*/ 4 h 6"/>
                  <a:gd name="T12" fmla="*/ 0 w 6"/>
                  <a:gd name="T13" fmla="*/ 4 h 6"/>
                  <a:gd name="T14" fmla="*/ 0 w 6"/>
                  <a:gd name="T15" fmla="*/ 2 h 6"/>
                  <a:gd name="T16" fmla="*/ 0 w 6"/>
                  <a:gd name="T17" fmla="*/ 1 h 6"/>
                  <a:gd name="T18" fmla="*/ 1 w 6"/>
                  <a:gd name="T19" fmla="*/ 1 h 6"/>
                  <a:gd name="T20" fmla="*/ 1 w 6"/>
                  <a:gd name="T21" fmla="*/ 0 h 6"/>
                  <a:gd name="T22" fmla="*/ 3 w 6"/>
                  <a:gd name="T23" fmla="*/ 0 h 6"/>
                  <a:gd name="T24" fmla="*/ 4 w 6"/>
                  <a:gd name="T25" fmla="*/ 1 h 6"/>
                  <a:gd name="T26" fmla="*/ 5 w 6"/>
                  <a:gd name="T27" fmla="*/ 1 h 6"/>
                  <a:gd name="T28" fmla="*/ 5 w 6"/>
                  <a:gd name="T2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5" y="2"/>
                    </a:moveTo>
                    <a:lnTo>
                      <a:pt x="5" y="4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5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1014" y="1644"/>
                <a:ext cx="3" cy="3"/>
              </a:xfrm>
              <a:custGeom>
                <a:avLst/>
                <a:gdLst>
                  <a:gd name="T0" fmla="*/ 2 w 3"/>
                  <a:gd name="T1" fmla="*/ 1 h 3"/>
                  <a:gd name="T2" fmla="*/ 2 w 3"/>
                  <a:gd name="T3" fmla="*/ 2 h 3"/>
                  <a:gd name="T4" fmla="*/ 1 w 3"/>
                  <a:gd name="T5" fmla="*/ 2 h 3"/>
                  <a:gd name="T6" fmla="*/ 0 w 3"/>
                  <a:gd name="T7" fmla="*/ 2 h 3"/>
                  <a:gd name="T8" fmla="*/ 0 w 3"/>
                  <a:gd name="T9" fmla="*/ 1 h 3"/>
                  <a:gd name="T10" fmla="*/ 0 w 3"/>
                  <a:gd name="T11" fmla="*/ 0 h 3"/>
                  <a:gd name="T12" fmla="*/ 1 w 3"/>
                  <a:gd name="T13" fmla="*/ 0 h 3"/>
                  <a:gd name="T14" fmla="*/ 2 w 3"/>
                  <a:gd name="T15" fmla="*/ 0 h 3"/>
                  <a:gd name="T16" fmla="*/ 2 w 3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lnTo>
                      <a:pt x="2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9" name="Freeform 188"/>
              <p:cNvSpPr>
                <a:spLocks/>
              </p:cNvSpPr>
              <p:nvPr/>
            </p:nvSpPr>
            <p:spPr bwMode="auto">
              <a:xfrm>
                <a:off x="1021" y="1661"/>
                <a:ext cx="3" cy="4"/>
              </a:xfrm>
              <a:custGeom>
                <a:avLst/>
                <a:gdLst>
                  <a:gd name="T0" fmla="*/ 2 w 3"/>
                  <a:gd name="T1" fmla="*/ 2 h 4"/>
                  <a:gd name="T2" fmla="*/ 1 w 3"/>
                  <a:gd name="T3" fmla="*/ 3 h 4"/>
                  <a:gd name="T4" fmla="*/ 0 w 3"/>
                  <a:gd name="T5" fmla="*/ 3 h 4"/>
                  <a:gd name="T6" fmla="*/ 0 w 3"/>
                  <a:gd name="T7" fmla="*/ 2 h 4"/>
                  <a:gd name="T8" fmla="*/ 0 w 3"/>
                  <a:gd name="T9" fmla="*/ 1 h 4"/>
                  <a:gd name="T10" fmla="*/ 0 w 3"/>
                  <a:gd name="T11" fmla="*/ 0 h 4"/>
                  <a:gd name="T12" fmla="*/ 1 w 3"/>
                  <a:gd name="T13" fmla="*/ 0 h 4"/>
                  <a:gd name="T14" fmla="*/ 1 w 3"/>
                  <a:gd name="T15" fmla="*/ 1 h 4"/>
                  <a:gd name="T16" fmla="*/ 2 w 3"/>
                  <a:gd name="T17" fmla="*/ 1 h 4"/>
                  <a:gd name="T18" fmla="*/ 2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1034" y="1668"/>
                <a:ext cx="3" cy="4"/>
              </a:xfrm>
              <a:custGeom>
                <a:avLst/>
                <a:gdLst>
                  <a:gd name="T0" fmla="*/ 2 w 3"/>
                  <a:gd name="T1" fmla="*/ 2 h 4"/>
                  <a:gd name="T2" fmla="*/ 1 w 3"/>
                  <a:gd name="T3" fmla="*/ 3 h 4"/>
                  <a:gd name="T4" fmla="*/ 0 w 3"/>
                  <a:gd name="T5" fmla="*/ 3 h 4"/>
                  <a:gd name="T6" fmla="*/ 0 w 3"/>
                  <a:gd name="T7" fmla="*/ 2 h 4"/>
                  <a:gd name="T8" fmla="*/ 0 w 3"/>
                  <a:gd name="T9" fmla="*/ 1 h 4"/>
                  <a:gd name="T10" fmla="*/ 0 w 3"/>
                  <a:gd name="T11" fmla="*/ 0 h 4"/>
                  <a:gd name="T12" fmla="*/ 1 w 3"/>
                  <a:gd name="T13" fmla="*/ 0 h 4"/>
                  <a:gd name="T14" fmla="*/ 1 w 3"/>
                  <a:gd name="T15" fmla="*/ 1 h 4"/>
                  <a:gd name="T16" fmla="*/ 2 w 3"/>
                  <a:gd name="T17" fmla="*/ 1 h 4"/>
                  <a:gd name="T18" fmla="*/ 2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1" name="Freeform 190"/>
              <p:cNvSpPr>
                <a:spLocks/>
              </p:cNvSpPr>
              <p:nvPr/>
            </p:nvSpPr>
            <p:spPr bwMode="auto">
              <a:xfrm>
                <a:off x="1006" y="1655"/>
                <a:ext cx="6" cy="6"/>
              </a:xfrm>
              <a:custGeom>
                <a:avLst/>
                <a:gdLst>
                  <a:gd name="T0" fmla="*/ 5 w 6"/>
                  <a:gd name="T1" fmla="*/ 2 h 6"/>
                  <a:gd name="T2" fmla="*/ 5 w 6"/>
                  <a:gd name="T3" fmla="*/ 4 h 6"/>
                  <a:gd name="T4" fmla="*/ 4 w 6"/>
                  <a:gd name="T5" fmla="*/ 4 h 6"/>
                  <a:gd name="T6" fmla="*/ 3 w 6"/>
                  <a:gd name="T7" fmla="*/ 5 h 6"/>
                  <a:gd name="T8" fmla="*/ 2 w 6"/>
                  <a:gd name="T9" fmla="*/ 5 h 6"/>
                  <a:gd name="T10" fmla="*/ 1 w 6"/>
                  <a:gd name="T11" fmla="*/ 5 h 6"/>
                  <a:gd name="T12" fmla="*/ 1 w 6"/>
                  <a:gd name="T13" fmla="*/ 4 h 6"/>
                  <a:gd name="T14" fmla="*/ 0 w 6"/>
                  <a:gd name="T15" fmla="*/ 4 h 6"/>
                  <a:gd name="T16" fmla="*/ 0 w 6"/>
                  <a:gd name="T17" fmla="*/ 2 h 6"/>
                  <a:gd name="T18" fmla="*/ 0 w 6"/>
                  <a:gd name="T19" fmla="*/ 1 h 6"/>
                  <a:gd name="T20" fmla="*/ 1 w 6"/>
                  <a:gd name="T21" fmla="*/ 1 h 6"/>
                  <a:gd name="T22" fmla="*/ 1 w 6"/>
                  <a:gd name="T23" fmla="*/ 0 h 6"/>
                  <a:gd name="T24" fmla="*/ 2 w 6"/>
                  <a:gd name="T25" fmla="*/ 0 h 6"/>
                  <a:gd name="T26" fmla="*/ 3 w 6"/>
                  <a:gd name="T27" fmla="*/ 0 h 6"/>
                  <a:gd name="T28" fmla="*/ 4 w 6"/>
                  <a:gd name="T29" fmla="*/ 1 h 6"/>
                  <a:gd name="T30" fmla="*/ 5 w 6"/>
                  <a:gd name="T31" fmla="*/ 1 h 6"/>
                  <a:gd name="T32" fmla="*/ 5 w 6"/>
                  <a:gd name="T3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5" y="2"/>
                    </a:moveTo>
                    <a:lnTo>
                      <a:pt x="5" y="4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5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2" name="Freeform 191"/>
              <p:cNvSpPr>
                <a:spLocks/>
              </p:cNvSpPr>
              <p:nvPr/>
            </p:nvSpPr>
            <p:spPr bwMode="auto">
              <a:xfrm>
                <a:off x="1123" y="1497"/>
                <a:ext cx="4" cy="4"/>
              </a:xfrm>
              <a:custGeom>
                <a:avLst/>
                <a:gdLst>
                  <a:gd name="T0" fmla="*/ 3 w 4"/>
                  <a:gd name="T1" fmla="*/ 2 h 4"/>
                  <a:gd name="T2" fmla="*/ 3 w 4"/>
                  <a:gd name="T3" fmla="*/ 3 h 4"/>
                  <a:gd name="T4" fmla="*/ 2 w 4"/>
                  <a:gd name="T5" fmla="*/ 3 h 4"/>
                  <a:gd name="T6" fmla="*/ 1 w 4"/>
                  <a:gd name="T7" fmla="*/ 3 h 4"/>
                  <a:gd name="T8" fmla="*/ 0 w 4"/>
                  <a:gd name="T9" fmla="*/ 3 h 4"/>
                  <a:gd name="T10" fmla="*/ 0 w 4"/>
                  <a:gd name="T11" fmla="*/ 2 h 4"/>
                  <a:gd name="T12" fmla="*/ 0 w 4"/>
                  <a:gd name="T13" fmla="*/ 1 h 4"/>
                  <a:gd name="T14" fmla="*/ 0 w 4"/>
                  <a:gd name="T15" fmla="*/ 0 h 4"/>
                  <a:gd name="T16" fmla="*/ 1 w 4"/>
                  <a:gd name="T17" fmla="*/ 0 h 4"/>
                  <a:gd name="T18" fmla="*/ 2 w 4"/>
                  <a:gd name="T19" fmla="*/ 0 h 4"/>
                  <a:gd name="T20" fmla="*/ 3 w 4"/>
                  <a:gd name="T21" fmla="*/ 0 h 4"/>
                  <a:gd name="T22" fmla="*/ 3 w 4"/>
                  <a:gd name="T23" fmla="*/ 1 h 4"/>
                  <a:gd name="T24" fmla="*/ 3 w 4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1108" y="1494"/>
                <a:ext cx="5" cy="4"/>
              </a:xfrm>
              <a:custGeom>
                <a:avLst/>
                <a:gdLst>
                  <a:gd name="T0" fmla="*/ 4 w 5"/>
                  <a:gd name="T1" fmla="*/ 1 h 4"/>
                  <a:gd name="T2" fmla="*/ 4 w 5"/>
                  <a:gd name="T3" fmla="*/ 2 h 4"/>
                  <a:gd name="T4" fmla="*/ 3 w 5"/>
                  <a:gd name="T5" fmla="*/ 3 h 4"/>
                  <a:gd name="T6" fmla="*/ 2 w 5"/>
                  <a:gd name="T7" fmla="*/ 3 h 4"/>
                  <a:gd name="T8" fmla="*/ 1 w 5"/>
                  <a:gd name="T9" fmla="*/ 3 h 4"/>
                  <a:gd name="T10" fmla="*/ 0 w 5"/>
                  <a:gd name="T11" fmla="*/ 2 h 4"/>
                  <a:gd name="T12" fmla="*/ 0 w 5"/>
                  <a:gd name="T13" fmla="*/ 1 h 4"/>
                  <a:gd name="T14" fmla="*/ 1 w 5"/>
                  <a:gd name="T15" fmla="*/ 0 h 4"/>
                  <a:gd name="T16" fmla="*/ 2 w 5"/>
                  <a:gd name="T17" fmla="*/ 0 h 4"/>
                  <a:gd name="T18" fmla="*/ 3 w 5"/>
                  <a:gd name="T19" fmla="*/ 0 h 4"/>
                  <a:gd name="T20" fmla="*/ 4 w 5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lnTo>
                      <a:pt x="4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4" name="Freeform 193"/>
              <p:cNvSpPr>
                <a:spLocks/>
              </p:cNvSpPr>
              <p:nvPr/>
            </p:nvSpPr>
            <p:spPr bwMode="auto">
              <a:xfrm>
                <a:off x="1096" y="1490"/>
                <a:ext cx="4" cy="3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1 h 3"/>
                  <a:gd name="T4" fmla="*/ 2 w 4"/>
                  <a:gd name="T5" fmla="*/ 2 h 3"/>
                  <a:gd name="T6" fmla="*/ 1 w 4"/>
                  <a:gd name="T7" fmla="*/ 2 h 3"/>
                  <a:gd name="T8" fmla="*/ 1 w 4"/>
                  <a:gd name="T9" fmla="*/ 1 h 3"/>
                  <a:gd name="T10" fmla="*/ 0 w 4"/>
                  <a:gd name="T11" fmla="*/ 1 h 3"/>
                  <a:gd name="T12" fmla="*/ 0 w 4"/>
                  <a:gd name="T13" fmla="*/ 0 h 3"/>
                  <a:gd name="T14" fmla="*/ 1 w 4"/>
                  <a:gd name="T15" fmla="*/ 0 h 3"/>
                  <a:gd name="T16" fmla="*/ 2 w 4"/>
                  <a:gd name="T17" fmla="*/ 0 h 3"/>
                  <a:gd name="T18" fmla="*/ 3 w 4"/>
                  <a:gd name="T19" fmla="*/ 0 h 3"/>
                  <a:gd name="T20" fmla="*/ 3 w 4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5" name="Freeform 194"/>
              <p:cNvSpPr>
                <a:spLocks/>
              </p:cNvSpPr>
              <p:nvPr/>
            </p:nvSpPr>
            <p:spPr bwMode="auto">
              <a:xfrm>
                <a:off x="1119" y="1511"/>
                <a:ext cx="3" cy="3"/>
              </a:xfrm>
              <a:custGeom>
                <a:avLst/>
                <a:gdLst>
                  <a:gd name="T0" fmla="*/ 2 w 3"/>
                  <a:gd name="T1" fmla="*/ 1 h 3"/>
                  <a:gd name="T2" fmla="*/ 2 w 3"/>
                  <a:gd name="T3" fmla="*/ 2 h 3"/>
                  <a:gd name="T4" fmla="*/ 1 w 3"/>
                  <a:gd name="T5" fmla="*/ 2 h 3"/>
                  <a:gd name="T6" fmla="*/ 0 w 3"/>
                  <a:gd name="T7" fmla="*/ 2 h 3"/>
                  <a:gd name="T8" fmla="*/ 0 w 3"/>
                  <a:gd name="T9" fmla="*/ 1 h 3"/>
                  <a:gd name="T10" fmla="*/ 0 w 3"/>
                  <a:gd name="T11" fmla="*/ 0 h 3"/>
                  <a:gd name="T12" fmla="*/ 1 w 3"/>
                  <a:gd name="T13" fmla="*/ 0 h 3"/>
                  <a:gd name="T14" fmla="*/ 2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lnTo>
                      <a:pt x="2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1090" y="1498"/>
                <a:ext cx="6" cy="5"/>
              </a:xfrm>
              <a:custGeom>
                <a:avLst/>
                <a:gdLst>
                  <a:gd name="T0" fmla="*/ 5 w 6"/>
                  <a:gd name="T1" fmla="*/ 2 h 5"/>
                  <a:gd name="T2" fmla="*/ 5 w 6"/>
                  <a:gd name="T3" fmla="*/ 3 h 5"/>
                  <a:gd name="T4" fmla="*/ 4 w 6"/>
                  <a:gd name="T5" fmla="*/ 3 h 5"/>
                  <a:gd name="T6" fmla="*/ 4 w 6"/>
                  <a:gd name="T7" fmla="*/ 4 h 5"/>
                  <a:gd name="T8" fmla="*/ 2 w 6"/>
                  <a:gd name="T9" fmla="*/ 4 h 5"/>
                  <a:gd name="T10" fmla="*/ 1 w 6"/>
                  <a:gd name="T11" fmla="*/ 4 h 5"/>
                  <a:gd name="T12" fmla="*/ 0 w 6"/>
                  <a:gd name="T13" fmla="*/ 3 h 5"/>
                  <a:gd name="T14" fmla="*/ 0 w 6"/>
                  <a:gd name="T15" fmla="*/ 2 h 5"/>
                  <a:gd name="T16" fmla="*/ 0 w 6"/>
                  <a:gd name="T17" fmla="*/ 1 h 5"/>
                  <a:gd name="T18" fmla="*/ 1 w 6"/>
                  <a:gd name="T19" fmla="*/ 0 h 5"/>
                  <a:gd name="T20" fmla="*/ 2 w 6"/>
                  <a:gd name="T21" fmla="*/ 0 h 5"/>
                  <a:gd name="T22" fmla="*/ 4 w 6"/>
                  <a:gd name="T23" fmla="*/ 0 h 5"/>
                  <a:gd name="T24" fmla="*/ 4 w 6"/>
                  <a:gd name="T25" fmla="*/ 1 h 5"/>
                  <a:gd name="T26" fmla="*/ 5 w 6"/>
                  <a:gd name="T27" fmla="*/ 1 h 5"/>
                  <a:gd name="T28" fmla="*/ 5 w 6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lnTo>
                      <a:pt x="5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5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1105" y="1504"/>
                <a:ext cx="5" cy="4"/>
              </a:xfrm>
              <a:custGeom>
                <a:avLst/>
                <a:gdLst>
                  <a:gd name="T0" fmla="*/ 4 w 5"/>
                  <a:gd name="T1" fmla="*/ 1 h 4"/>
                  <a:gd name="T2" fmla="*/ 4 w 5"/>
                  <a:gd name="T3" fmla="*/ 2 h 4"/>
                  <a:gd name="T4" fmla="*/ 3 w 5"/>
                  <a:gd name="T5" fmla="*/ 2 h 4"/>
                  <a:gd name="T6" fmla="*/ 2 w 5"/>
                  <a:gd name="T7" fmla="*/ 3 h 4"/>
                  <a:gd name="T8" fmla="*/ 1 w 5"/>
                  <a:gd name="T9" fmla="*/ 2 h 4"/>
                  <a:gd name="T10" fmla="*/ 0 w 5"/>
                  <a:gd name="T11" fmla="*/ 2 h 4"/>
                  <a:gd name="T12" fmla="*/ 0 w 5"/>
                  <a:gd name="T13" fmla="*/ 1 h 4"/>
                  <a:gd name="T14" fmla="*/ 1 w 5"/>
                  <a:gd name="T15" fmla="*/ 0 h 4"/>
                  <a:gd name="T16" fmla="*/ 2 w 5"/>
                  <a:gd name="T17" fmla="*/ 0 h 4"/>
                  <a:gd name="T18" fmla="*/ 3 w 5"/>
                  <a:gd name="T19" fmla="*/ 0 h 4"/>
                  <a:gd name="T20" fmla="*/ 4 w 5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lnTo>
                      <a:pt x="4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1097" y="1559"/>
                <a:ext cx="21" cy="20"/>
              </a:xfrm>
              <a:custGeom>
                <a:avLst/>
                <a:gdLst>
                  <a:gd name="T0" fmla="*/ 18 w 21"/>
                  <a:gd name="T1" fmla="*/ 16 h 20"/>
                  <a:gd name="T2" fmla="*/ 16 w 21"/>
                  <a:gd name="T3" fmla="*/ 18 h 20"/>
                  <a:gd name="T4" fmla="*/ 13 w 21"/>
                  <a:gd name="T5" fmla="*/ 19 h 20"/>
                  <a:gd name="T6" fmla="*/ 11 w 21"/>
                  <a:gd name="T7" fmla="*/ 19 h 20"/>
                  <a:gd name="T8" fmla="*/ 10 w 21"/>
                  <a:gd name="T9" fmla="*/ 19 h 20"/>
                  <a:gd name="T10" fmla="*/ 8 w 21"/>
                  <a:gd name="T11" fmla="*/ 18 h 20"/>
                  <a:gd name="T12" fmla="*/ 7 w 21"/>
                  <a:gd name="T13" fmla="*/ 17 h 20"/>
                  <a:gd name="T14" fmla="*/ 4 w 21"/>
                  <a:gd name="T15" fmla="*/ 16 h 20"/>
                  <a:gd name="T16" fmla="*/ 3 w 21"/>
                  <a:gd name="T17" fmla="*/ 15 h 20"/>
                  <a:gd name="T18" fmla="*/ 1 w 21"/>
                  <a:gd name="T19" fmla="*/ 14 h 20"/>
                  <a:gd name="T20" fmla="*/ 0 w 21"/>
                  <a:gd name="T21" fmla="*/ 13 h 20"/>
                  <a:gd name="T22" fmla="*/ 1 w 21"/>
                  <a:gd name="T23" fmla="*/ 11 h 20"/>
                  <a:gd name="T24" fmla="*/ 4 w 21"/>
                  <a:gd name="T25" fmla="*/ 9 h 20"/>
                  <a:gd name="T26" fmla="*/ 8 w 21"/>
                  <a:gd name="T27" fmla="*/ 10 h 20"/>
                  <a:gd name="T28" fmla="*/ 10 w 21"/>
                  <a:gd name="T29" fmla="*/ 12 h 20"/>
                  <a:gd name="T30" fmla="*/ 12 w 21"/>
                  <a:gd name="T31" fmla="*/ 13 h 20"/>
                  <a:gd name="T32" fmla="*/ 12 w 21"/>
                  <a:gd name="T33" fmla="*/ 11 h 20"/>
                  <a:gd name="T34" fmla="*/ 14 w 21"/>
                  <a:gd name="T35" fmla="*/ 6 h 20"/>
                  <a:gd name="T36" fmla="*/ 16 w 21"/>
                  <a:gd name="T37" fmla="*/ 2 h 20"/>
                  <a:gd name="T38" fmla="*/ 20 w 21"/>
                  <a:gd name="T39" fmla="*/ 0 h 20"/>
                  <a:gd name="T40" fmla="*/ 20 w 21"/>
                  <a:gd name="T41" fmla="*/ 5 h 20"/>
                  <a:gd name="T42" fmla="*/ 19 w 21"/>
                  <a:gd name="T43" fmla="*/ 10 h 20"/>
                  <a:gd name="T44" fmla="*/ 18 w 21"/>
                  <a:gd name="T45" fmla="*/ 15 h 20"/>
                  <a:gd name="T46" fmla="*/ 18 w 21"/>
                  <a:gd name="T47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" h="20">
                    <a:moveTo>
                      <a:pt x="18" y="16"/>
                    </a:moveTo>
                    <a:lnTo>
                      <a:pt x="16" y="18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8" y="18"/>
                    </a:lnTo>
                    <a:lnTo>
                      <a:pt x="7" y="17"/>
                    </a:lnTo>
                    <a:lnTo>
                      <a:pt x="4" y="16"/>
                    </a:lnTo>
                    <a:lnTo>
                      <a:pt x="3" y="15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1" y="11"/>
                    </a:lnTo>
                    <a:lnTo>
                      <a:pt x="4" y="9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4" y="6"/>
                    </a:lnTo>
                    <a:lnTo>
                      <a:pt x="16" y="2"/>
                    </a:lnTo>
                    <a:lnTo>
                      <a:pt x="20" y="0"/>
                    </a:lnTo>
                    <a:lnTo>
                      <a:pt x="20" y="5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8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9" name="Freeform 198"/>
              <p:cNvSpPr>
                <a:spLocks/>
              </p:cNvSpPr>
              <p:nvPr/>
            </p:nvSpPr>
            <p:spPr bwMode="auto">
              <a:xfrm>
                <a:off x="1079" y="1554"/>
                <a:ext cx="19" cy="17"/>
              </a:xfrm>
              <a:custGeom>
                <a:avLst/>
                <a:gdLst>
                  <a:gd name="T0" fmla="*/ 12 w 19"/>
                  <a:gd name="T1" fmla="*/ 16 h 17"/>
                  <a:gd name="T2" fmla="*/ 10 w 19"/>
                  <a:gd name="T3" fmla="*/ 16 h 17"/>
                  <a:gd name="T4" fmla="*/ 8 w 19"/>
                  <a:gd name="T5" fmla="*/ 16 h 17"/>
                  <a:gd name="T6" fmla="*/ 6 w 19"/>
                  <a:gd name="T7" fmla="*/ 15 h 17"/>
                  <a:gd name="T8" fmla="*/ 3 w 19"/>
                  <a:gd name="T9" fmla="*/ 15 h 17"/>
                  <a:gd name="T10" fmla="*/ 1 w 19"/>
                  <a:gd name="T11" fmla="*/ 14 h 17"/>
                  <a:gd name="T12" fmla="*/ 0 w 19"/>
                  <a:gd name="T13" fmla="*/ 13 h 17"/>
                  <a:gd name="T14" fmla="*/ 0 w 19"/>
                  <a:gd name="T15" fmla="*/ 12 h 17"/>
                  <a:gd name="T16" fmla="*/ 1 w 19"/>
                  <a:gd name="T17" fmla="*/ 10 h 17"/>
                  <a:gd name="T18" fmla="*/ 4 w 19"/>
                  <a:gd name="T19" fmla="*/ 9 h 17"/>
                  <a:gd name="T20" fmla="*/ 7 w 19"/>
                  <a:gd name="T21" fmla="*/ 9 h 17"/>
                  <a:gd name="T22" fmla="*/ 10 w 19"/>
                  <a:gd name="T23" fmla="*/ 10 h 17"/>
                  <a:gd name="T24" fmla="*/ 11 w 19"/>
                  <a:gd name="T25" fmla="*/ 11 h 17"/>
                  <a:gd name="T26" fmla="*/ 13 w 19"/>
                  <a:gd name="T27" fmla="*/ 8 h 17"/>
                  <a:gd name="T28" fmla="*/ 13 w 19"/>
                  <a:gd name="T29" fmla="*/ 3 h 17"/>
                  <a:gd name="T30" fmla="*/ 14 w 19"/>
                  <a:gd name="T31" fmla="*/ 0 h 17"/>
                  <a:gd name="T32" fmla="*/ 18 w 19"/>
                  <a:gd name="T33" fmla="*/ 0 h 17"/>
                  <a:gd name="T34" fmla="*/ 18 w 19"/>
                  <a:gd name="T35" fmla="*/ 7 h 17"/>
                  <a:gd name="T36" fmla="*/ 16 w 19"/>
                  <a:gd name="T37" fmla="*/ 12 h 17"/>
                  <a:gd name="T38" fmla="*/ 13 w 19"/>
                  <a:gd name="T39" fmla="*/ 15 h 17"/>
                  <a:gd name="T40" fmla="*/ 12 w 19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2" y="16"/>
                    </a:moveTo>
                    <a:lnTo>
                      <a:pt x="10" y="16"/>
                    </a:lnTo>
                    <a:lnTo>
                      <a:pt x="8" y="16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10" y="10"/>
                    </a:lnTo>
                    <a:lnTo>
                      <a:pt x="11" y="11"/>
                    </a:lnTo>
                    <a:lnTo>
                      <a:pt x="13" y="8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18" y="7"/>
                    </a:lnTo>
                    <a:lnTo>
                      <a:pt x="16" y="12"/>
                    </a:lnTo>
                    <a:lnTo>
                      <a:pt x="13" y="15"/>
                    </a:lnTo>
                    <a:lnTo>
                      <a:pt x="1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0" name="Freeform 199"/>
              <p:cNvSpPr>
                <a:spLocks/>
              </p:cNvSpPr>
              <p:nvPr/>
            </p:nvSpPr>
            <p:spPr bwMode="auto">
              <a:xfrm>
                <a:off x="1064" y="1547"/>
                <a:ext cx="19" cy="17"/>
              </a:xfrm>
              <a:custGeom>
                <a:avLst/>
                <a:gdLst>
                  <a:gd name="T0" fmla="*/ 17 w 19"/>
                  <a:gd name="T1" fmla="*/ 12 h 17"/>
                  <a:gd name="T2" fmla="*/ 14 w 19"/>
                  <a:gd name="T3" fmla="*/ 14 h 17"/>
                  <a:gd name="T4" fmla="*/ 12 w 19"/>
                  <a:gd name="T5" fmla="*/ 15 h 17"/>
                  <a:gd name="T6" fmla="*/ 10 w 19"/>
                  <a:gd name="T7" fmla="*/ 16 h 17"/>
                  <a:gd name="T8" fmla="*/ 8 w 19"/>
                  <a:gd name="T9" fmla="*/ 16 h 17"/>
                  <a:gd name="T10" fmla="*/ 6 w 19"/>
                  <a:gd name="T11" fmla="*/ 15 h 17"/>
                  <a:gd name="T12" fmla="*/ 5 w 19"/>
                  <a:gd name="T13" fmla="*/ 15 h 17"/>
                  <a:gd name="T14" fmla="*/ 3 w 19"/>
                  <a:gd name="T15" fmla="*/ 14 h 17"/>
                  <a:gd name="T16" fmla="*/ 2 w 19"/>
                  <a:gd name="T17" fmla="*/ 14 h 17"/>
                  <a:gd name="T18" fmla="*/ 1 w 19"/>
                  <a:gd name="T19" fmla="*/ 13 h 17"/>
                  <a:gd name="T20" fmla="*/ 0 w 19"/>
                  <a:gd name="T21" fmla="*/ 13 h 17"/>
                  <a:gd name="T22" fmla="*/ 0 w 19"/>
                  <a:gd name="T23" fmla="*/ 11 h 17"/>
                  <a:gd name="T24" fmla="*/ 4 w 19"/>
                  <a:gd name="T25" fmla="*/ 8 h 17"/>
                  <a:gd name="T26" fmla="*/ 7 w 19"/>
                  <a:gd name="T27" fmla="*/ 8 h 17"/>
                  <a:gd name="T28" fmla="*/ 9 w 19"/>
                  <a:gd name="T29" fmla="*/ 9 h 17"/>
                  <a:gd name="T30" fmla="*/ 11 w 19"/>
                  <a:gd name="T31" fmla="*/ 10 h 17"/>
                  <a:gd name="T32" fmla="*/ 11 w 19"/>
                  <a:gd name="T33" fmla="*/ 8 h 17"/>
                  <a:gd name="T34" fmla="*/ 13 w 19"/>
                  <a:gd name="T35" fmla="*/ 4 h 17"/>
                  <a:gd name="T36" fmla="*/ 15 w 19"/>
                  <a:gd name="T37" fmla="*/ 1 h 17"/>
                  <a:gd name="T38" fmla="*/ 18 w 19"/>
                  <a:gd name="T39" fmla="*/ 0 h 17"/>
                  <a:gd name="T40" fmla="*/ 18 w 19"/>
                  <a:gd name="T41" fmla="*/ 4 h 17"/>
                  <a:gd name="T42" fmla="*/ 18 w 19"/>
                  <a:gd name="T43" fmla="*/ 8 h 17"/>
                  <a:gd name="T44" fmla="*/ 17 w 19"/>
                  <a:gd name="T45" fmla="*/ 11 h 17"/>
                  <a:gd name="T46" fmla="*/ 17 w 19"/>
                  <a:gd name="T4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17">
                    <a:moveTo>
                      <a:pt x="17" y="12"/>
                    </a:moveTo>
                    <a:lnTo>
                      <a:pt x="14" y="14"/>
                    </a:lnTo>
                    <a:lnTo>
                      <a:pt x="12" y="15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5"/>
                    </a:lnTo>
                    <a:lnTo>
                      <a:pt x="5" y="15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9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3" y="4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7" y="11"/>
                    </a:lnTo>
                    <a:lnTo>
                      <a:pt x="17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1" name="Freeform 200"/>
              <p:cNvSpPr>
                <a:spLocks/>
              </p:cNvSpPr>
              <p:nvPr/>
            </p:nvSpPr>
            <p:spPr bwMode="auto">
              <a:xfrm>
                <a:off x="1086" y="1589"/>
                <a:ext cx="21" cy="14"/>
              </a:xfrm>
              <a:custGeom>
                <a:avLst/>
                <a:gdLst>
                  <a:gd name="T0" fmla="*/ 17 w 21"/>
                  <a:gd name="T1" fmla="*/ 12 h 14"/>
                  <a:gd name="T2" fmla="*/ 15 w 21"/>
                  <a:gd name="T3" fmla="*/ 12 h 14"/>
                  <a:gd name="T4" fmla="*/ 12 w 21"/>
                  <a:gd name="T5" fmla="*/ 13 h 14"/>
                  <a:gd name="T6" fmla="*/ 8 w 21"/>
                  <a:gd name="T7" fmla="*/ 13 h 14"/>
                  <a:gd name="T8" fmla="*/ 5 w 21"/>
                  <a:gd name="T9" fmla="*/ 12 h 14"/>
                  <a:gd name="T10" fmla="*/ 2 w 21"/>
                  <a:gd name="T11" fmla="*/ 11 h 14"/>
                  <a:gd name="T12" fmla="*/ 0 w 21"/>
                  <a:gd name="T13" fmla="*/ 10 h 14"/>
                  <a:gd name="T14" fmla="*/ 0 w 21"/>
                  <a:gd name="T15" fmla="*/ 8 h 14"/>
                  <a:gd name="T16" fmla="*/ 1 w 21"/>
                  <a:gd name="T17" fmla="*/ 5 h 14"/>
                  <a:gd name="T18" fmla="*/ 2 w 21"/>
                  <a:gd name="T19" fmla="*/ 4 h 14"/>
                  <a:gd name="T20" fmla="*/ 4 w 21"/>
                  <a:gd name="T21" fmla="*/ 4 h 14"/>
                  <a:gd name="T22" fmla="*/ 6 w 21"/>
                  <a:gd name="T23" fmla="*/ 4 h 14"/>
                  <a:gd name="T24" fmla="*/ 8 w 21"/>
                  <a:gd name="T25" fmla="*/ 5 h 14"/>
                  <a:gd name="T26" fmla="*/ 10 w 21"/>
                  <a:gd name="T27" fmla="*/ 5 h 14"/>
                  <a:gd name="T28" fmla="*/ 12 w 21"/>
                  <a:gd name="T29" fmla="*/ 6 h 14"/>
                  <a:gd name="T30" fmla="*/ 13 w 21"/>
                  <a:gd name="T31" fmla="*/ 6 h 14"/>
                  <a:gd name="T32" fmla="*/ 14 w 21"/>
                  <a:gd name="T33" fmla="*/ 7 h 14"/>
                  <a:gd name="T34" fmla="*/ 14 w 21"/>
                  <a:gd name="T35" fmla="*/ 6 h 14"/>
                  <a:gd name="T36" fmla="*/ 15 w 21"/>
                  <a:gd name="T37" fmla="*/ 3 h 14"/>
                  <a:gd name="T38" fmla="*/ 16 w 21"/>
                  <a:gd name="T39" fmla="*/ 1 h 14"/>
                  <a:gd name="T40" fmla="*/ 16 w 21"/>
                  <a:gd name="T41" fmla="*/ 0 h 14"/>
                  <a:gd name="T42" fmla="*/ 17 w 21"/>
                  <a:gd name="T43" fmla="*/ 0 h 14"/>
                  <a:gd name="T44" fmla="*/ 18 w 21"/>
                  <a:gd name="T45" fmla="*/ 0 h 14"/>
                  <a:gd name="T46" fmla="*/ 19 w 21"/>
                  <a:gd name="T47" fmla="*/ 0 h 14"/>
                  <a:gd name="T48" fmla="*/ 20 w 21"/>
                  <a:gd name="T49" fmla="*/ 1 h 14"/>
                  <a:gd name="T50" fmla="*/ 20 w 21"/>
                  <a:gd name="T51" fmla="*/ 3 h 14"/>
                  <a:gd name="T52" fmla="*/ 19 w 21"/>
                  <a:gd name="T53" fmla="*/ 7 h 14"/>
                  <a:gd name="T54" fmla="*/ 18 w 21"/>
                  <a:gd name="T55" fmla="*/ 10 h 14"/>
                  <a:gd name="T56" fmla="*/ 17 w 21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14">
                    <a:moveTo>
                      <a:pt x="17" y="12"/>
                    </a:moveTo>
                    <a:lnTo>
                      <a:pt x="15" y="12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4" y="6"/>
                    </a:lnTo>
                    <a:lnTo>
                      <a:pt x="15" y="3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19" y="7"/>
                    </a:lnTo>
                    <a:lnTo>
                      <a:pt x="18" y="10"/>
                    </a:lnTo>
                    <a:lnTo>
                      <a:pt x="17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2" name="Freeform 201"/>
              <p:cNvSpPr>
                <a:spLocks/>
              </p:cNvSpPr>
              <p:nvPr/>
            </p:nvSpPr>
            <p:spPr bwMode="auto">
              <a:xfrm>
                <a:off x="1066" y="1580"/>
                <a:ext cx="18" cy="15"/>
              </a:xfrm>
              <a:custGeom>
                <a:avLst/>
                <a:gdLst>
                  <a:gd name="T0" fmla="*/ 13 w 18"/>
                  <a:gd name="T1" fmla="*/ 13 h 15"/>
                  <a:gd name="T2" fmla="*/ 11 w 18"/>
                  <a:gd name="T3" fmla="*/ 13 h 15"/>
                  <a:gd name="T4" fmla="*/ 8 w 18"/>
                  <a:gd name="T5" fmla="*/ 14 h 15"/>
                  <a:gd name="T6" fmla="*/ 4 w 18"/>
                  <a:gd name="T7" fmla="*/ 14 h 15"/>
                  <a:gd name="T8" fmla="*/ 1 w 18"/>
                  <a:gd name="T9" fmla="*/ 12 h 15"/>
                  <a:gd name="T10" fmla="*/ 0 w 18"/>
                  <a:gd name="T11" fmla="*/ 11 h 15"/>
                  <a:gd name="T12" fmla="*/ 0 w 18"/>
                  <a:gd name="T13" fmla="*/ 10 h 15"/>
                  <a:gd name="T14" fmla="*/ 1 w 18"/>
                  <a:gd name="T15" fmla="*/ 9 h 15"/>
                  <a:gd name="T16" fmla="*/ 1 w 18"/>
                  <a:gd name="T17" fmla="*/ 8 h 15"/>
                  <a:gd name="T18" fmla="*/ 3 w 18"/>
                  <a:gd name="T19" fmla="*/ 8 h 15"/>
                  <a:gd name="T20" fmla="*/ 4 w 18"/>
                  <a:gd name="T21" fmla="*/ 8 h 15"/>
                  <a:gd name="T22" fmla="*/ 7 w 18"/>
                  <a:gd name="T23" fmla="*/ 9 h 15"/>
                  <a:gd name="T24" fmla="*/ 9 w 18"/>
                  <a:gd name="T25" fmla="*/ 9 h 15"/>
                  <a:gd name="T26" fmla="*/ 10 w 18"/>
                  <a:gd name="T27" fmla="*/ 9 h 15"/>
                  <a:gd name="T28" fmla="*/ 11 w 18"/>
                  <a:gd name="T29" fmla="*/ 9 h 15"/>
                  <a:gd name="T30" fmla="*/ 11 w 18"/>
                  <a:gd name="T31" fmla="*/ 7 h 15"/>
                  <a:gd name="T32" fmla="*/ 11 w 18"/>
                  <a:gd name="T33" fmla="*/ 4 h 15"/>
                  <a:gd name="T34" fmla="*/ 12 w 18"/>
                  <a:gd name="T35" fmla="*/ 1 h 15"/>
                  <a:gd name="T36" fmla="*/ 15 w 18"/>
                  <a:gd name="T37" fmla="*/ 0 h 15"/>
                  <a:gd name="T38" fmla="*/ 17 w 18"/>
                  <a:gd name="T39" fmla="*/ 5 h 15"/>
                  <a:gd name="T40" fmla="*/ 17 w 18"/>
                  <a:gd name="T41" fmla="*/ 8 h 15"/>
                  <a:gd name="T42" fmla="*/ 15 w 18"/>
                  <a:gd name="T43" fmla="*/ 11 h 15"/>
                  <a:gd name="T44" fmla="*/ 13 w 18"/>
                  <a:gd name="T4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15">
                    <a:moveTo>
                      <a:pt x="13" y="13"/>
                    </a:moveTo>
                    <a:lnTo>
                      <a:pt x="11" y="13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4"/>
                    </a:lnTo>
                    <a:lnTo>
                      <a:pt x="12" y="1"/>
                    </a:lnTo>
                    <a:lnTo>
                      <a:pt x="15" y="0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5" y="11"/>
                    </a:lnTo>
                    <a:lnTo>
                      <a:pt x="13" y="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3" name="Freeform 202"/>
              <p:cNvSpPr>
                <a:spLocks/>
              </p:cNvSpPr>
              <p:nvPr/>
            </p:nvSpPr>
            <p:spPr bwMode="auto">
              <a:xfrm>
                <a:off x="1049" y="1574"/>
                <a:ext cx="18" cy="16"/>
              </a:xfrm>
              <a:custGeom>
                <a:avLst/>
                <a:gdLst>
                  <a:gd name="T0" fmla="*/ 11 w 18"/>
                  <a:gd name="T1" fmla="*/ 14 h 16"/>
                  <a:gd name="T2" fmla="*/ 9 w 18"/>
                  <a:gd name="T3" fmla="*/ 15 h 16"/>
                  <a:gd name="T4" fmla="*/ 6 w 18"/>
                  <a:gd name="T5" fmla="*/ 14 h 16"/>
                  <a:gd name="T6" fmla="*/ 4 w 18"/>
                  <a:gd name="T7" fmla="*/ 14 h 16"/>
                  <a:gd name="T8" fmla="*/ 1 w 18"/>
                  <a:gd name="T9" fmla="*/ 13 h 16"/>
                  <a:gd name="T10" fmla="*/ 0 w 18"/>
                  <a:gd name="T11" fmla="*/ 12 h 16"/>
                  <a:gd name="T12" fmla="*/ 0 w 18"/>
                  <a:gd name="T13" fmla="*/ 11 h 16"/>
                  <a:gd name="T14" fmla="*/ 0 w 18"/>
                  <a:gd name="T15" fmla="*/ 10 h 16"/>
                  <a:gd name="T16" fmla="*/ 0 w 18"/>
                  <a:gd name="T17" fmla="*/ 9 h 16"/>
                  <a:gd name="T18" fmla="*/ 3 w 18"/>
                  <a:gd name="T19" fmla="*/ 7 h 16"/>
                  <a:gd name="T20" fmla="*/ 5 w 18"/>
                  <a:gd name="T21" fmla="*/ 8 h 16"/>
                  <a:gd name="T22" fmla="*/ 7 w 18"/>
                  <a:gd name="T23" fmla="*/ 9 h 16"/>
                  <a:gd name="T24" fmla="*/ 8 w 18"/>
                  <a:gd name="T25" fmla="*/ 10 h 16"/>
                  <a:gd name="T26" fmla="*/ 9 w 18"/>
                  <a:gd name="T27" fmla="*/ 9 h 16"/>
                  <a:gd name="T28" fmla="*/ 11 w 18"/>
                  <a:gd name="T29" fmla="*/ 5 h 16"/>
                  <a:gd name="T30" fmla="*/ 13 w 18"/>
                  <a:gd name="T31" fmla="*/ 1 h 16"/>
                  <a:gd name="T32" fmla="*/ 16 w 18"/>
                  <a:gd name="T33" fmla="*/ 0 h 16"/>
                  <a:gd name="T34" fmla="*/ 17 w 18"/>
                  <a:gd name="T35" fmla="*/ 5 h 16"/>
                  <a:gd name="T36" fmla="*/ 15 w 18"/>
                  <a:gd name="T37" fmla="*/ 10 h 16"/>
                  <a:gd name="T38" fmla="*/ 12 w 18"/>
                  <a:gd name="T39" fmla="*/ 13 h 16"/>
                  <a:gd name="T40" fmla="*/ 11 w 18"/>
                  <a:gd name="T41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6">
                    <a:moveTo>
                      <a:pt x="11" y="14"/>
                    </a:moveTo>
                    <a:lnTo>
                      <a:pt x="9" y="15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7" y="9"/>
                    </a:lnTo>
                    <a:lnTo>
                      <a:pt x="8" y="10"/>
                    </a:lnTo>
                    <a:lnTo>
                      <a:pt x="9" y="9"/>
                    </a:lnTo>
                    <a:lnTo>
                      <a:pt x="11" y="5"/>
                    </a:lnTo>
                    <a:lnTo>
                      <a:pt x="13" y="1"/>
                    </a:lnTo>
                    <a:lnTo>
                      <a:pt x="16" y="0"/>
                    </a:lnTo>
                    <a:lnTo>
                      <a:pt x="17" y="5"/>
                    </a:lnTo>
                    <a:lnTo>
                      <a:pt x="15" y="10"/>
                    </a:lnTo>
                    <a:lnTo>
                      <a:pt x="12" y="13"/>
                    </a:lnTo>
                    <a:lnTo>
                      <a:pt x="11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4" name="Freeform 203"/>
              <p:cNvSpPr>
                <a:spLocks/>
              </p:cNvSpPr>
              <p:nvPr/>
            </p:nvSpPr>
            <p:spPr bwMode="auto">
              <a:xfrm>
                <a:off x="1073" y="1613"/>
                <a:ext cx="22" cy="22"/>
              </a:xfrm>
              <a:custGeom>
                <a:avLst/>
                <a:gdLst>
                  <a:gd name="T0" fmla="*/ 17 w 22"/>
                  <a:gd name="T1" fmla="*/ 18 h 22"/>
                  <a:gd name="T2" fmla="*/ 16 w 22"/>
                  <a:gd name="T3" fmla="*/ 18 h 22"/>
                  <a:gd name="T4" fmla="*/ 15 w 22"/>
                  <a:gd name="T5" fmla="*/ 19 h 22"/>
                  <a:gd name="T6" fmla="*/ 13 w 22"/>
                  <a:gd name="T7" fmla="*/ 20 h 22"/>
                  <a:gd name="T8" fmla="*/ 11 w 22"/>
                  <a:gd name="T9" fmla="*/ 21 h 22"/>
                  <a:gd name="T10" fmla="*/ 9 w 22"/>
                  <a:gd name="T11" fmla="*/ 21 h 22"/>
                  <a:gd name="T12" fmla="*/ 6 w 22"/>
                  <a:gd name="T13" fmla="*/ 20 h 22"/>
                  <a:gd name="T14" fmla="*/ 3 w 22"/>
                  <a:gd name="T15" fmla="*/ 18 h 22"/>
                  <a:gd name="T16" fmla="*/ 1 w 22"/>
                  <a:gd name="T17" fmla="*/ 15 h 22"/>
                  <a:gd name="T18" fmla="*/ 1 w 22"/>
                  <a:gd name="T19" fmla="*/ 14 h 22"/>
                  <a:gd name="T20" fmla="*/ 0 w 22"/>
                  <a:gd name="T21" fmla="*/ 13 h 22"/>
                  <a:gd name="T22" fmla="*/ 0 w 22"/>
                  <a:gd name="T23" fmla="*/ 12 h 22"/>
                  <a:gd name="T24" fmla="*/ 0 w 22"/>
                  <a:gd name="T25" fmla="*/ 11 h 22"/>
                  <a:gd name="T26" fmla="*/ 2 w 22"/>
                  <a:gd name="T27" fmla="*/ 10 h 22"/>
                  <a:gd name="T28" fmla="*/ 5 w 22"/>
                  <a:gd name="T29" fmla="*/ 10 h 22"/>
                  <a:gd name="T30" fmla="*/ 7 w 22"/>
                  <a:gd name="T31" fmla="*/ 10 h 22"/>
                  <a:gd name="T32" fmla="*/ 9 w 22"/>
                  <a:gd name="T33" fmla="*/ 10 h 22"/>
                  <a:gd name="T34" fmla="*/ 11 w 22"/>
                  <a:gd name="T35" fmla="*/ 12 h 22"/>
                  <a:gd name="T36" fmla="*/ 12 w 22"/>
                  <a:gd name="T37" fmla="*/ 12 h 22"/>
                  <a:gd name="T38" fmla="*/ 13 w 22"/>
                  <a:gd name="T39" fmla="*/ 13 h 22"/>
                  <a:gd name="T40" fmla="*/ 13 w 22"/>
                  <a:gd name="T41" fmla="*/ 14 h 22"/>
                  <a:gd name="T42" fmla="*/ 14 w 22"/>
                  <a:gd name="T43" fmla="*/ 11 h 22"/>
                  <a:gd name="T44" fmla="*/ 15 w 22"/>
                  <a:gd name="T45" fmla="*/ 6 h 22"/>
                  <a:gd name="T46" fmla="*/ 18 w 22"/>
                  <a:gd name="T47" fmla="*/ 2 h 22"/>
                  <a:gd name="T48" fmla="*/ 21 w 22"/>
                  <a:gd name="T49" fmla="*/ 0 h 22"/>
                  <a:gd name="T50" fmla="*/ 21 w 22"/>
                  <a:gd name="T51" fmla="*/ 6 h 22"/>
                  <a:gd name="T52" fmla="*/ 20 w 22"/>
                  <a:gd name="T53" fmla="*/ 12 h 22"/>
                  <a:gd name="T54" fmla="*/ 18 w 22"/>
                  <a:gd name="T55" fmla="*/ 16 h 22"/>
                  <a:gd name="T56" fmla="*/ 17 w 22"/>
                  <a:gd name="T57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2">
                    <a:moveTo>
                      <a:pt x="17" y="18"/>
                    </a:moveTo>
                    <a:lnTo>
                      <a:pt x="16" y="18"/>
                    </a:lnTo>
                    <a:lnTo>
                      <a:pt x="15" y="19"/>
                    </a:lnTo>
                    <a:lnTo>
                      <a:pt x="13" y="20"/>
                    </a:lnTo>
                    <a:lnTo>
                      <a:pt x="11" y="21"/>
                    </a:lnTo>
                    <a:lnTo>
                      <a:pt x="9" y="21"/>
                    </a:lnTo>
                    <a:lnTo>
                      <a:pt x="6" y="20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2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2" y="12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4" y="11"/>
                    </a:lnTo>
                    <a:lnTo>
                      <a:pt x="15" y="6"/>
                    </a:lnTo>
                    <a:lnTo>
                      <a:pt x="18" y="2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0" y="12"/>
                    </a:lnTo>
                    <a:lnTo>
                      <a:pt x="18" y="16"/>
                    </a:lnTo>
                    <a:lnTo>
                      <a:pt x="17" y="1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1050" y="1606"/>
                <a:ext cx="22" cy="18"/>
              </a:xfrm>
              <a:custGeom>
                <a:avLst/>
                <a:gdLst>
                  <a:gd name="T0" fmla="*/ 18 w 22"/>
                  <a:gd name="T1" fmla="*/ 14 h 18"/>
                  <a:gd name="T2" fmla="*/ 17 w 22"/>
                  <a:gd name="T3" fmla="*/ 14 h 18"/>
                  <a:gd name="T4" fmla="*/ 16 w 22"/>
                  <a:gd name="T5" fmla="*/ 15 h 18"/>
                  <a:gd name="T6" fmla="*/ 14 w 22"/>
                  <a:gd name="T7" fmla="*/ 16 h 18"/>
                  <a:gd name="T8" fmla="*/ 12 w 22"/>
                  <a:gd name="T9" fmla="*/ 16 h 18"/>
                  <a:gd name="T10" fmla="*/ 10 w 22"/>
                  <a:gd name="T11" fmla="*/ 17 h 18"/>
                  <a:gd name="T12" fmla="*/ 8 w 22"/>
                  <a:gd name="T13" fmla="*/ 17 h 18"/>
                  <a:gd name="T14" fmla="*/ 5 w 22"/>
                  <a:gd name="T15" fmla="*/ 17 h 18"/>
                  <a:gd name="T16" fmla="*/ 3 w 22"/>
                  <a:gd name="T17" fmla="*/ 16 h 18"/>
                  <a:gd name="T18" fmla="*/ 2 w 22"/>
                  <a:gd name="T19" fmla="*/ 16 h 18"/>
                  <a:gd name="T20" fmla="*/ 1 w 22"/>
                  <a:gd name="T21" fmla="*/ 15 h 18"/>
                  <a:gd name="T22" fmla="*/ 0 w 22"/>
                  <a:gd name="T23" fmla="*/ 13 h 18"/>
                  <a:gd name="T24" fmla="*/ 0 w 22"/>
                  <a:gd name="T25" fmla="*/ 12 h 18"/>
                  <a:gd name="T26" fmla="*/ 2 w 22"/>
                  <a:gd name="T27" fmla="*/ 10 h 18"/>
                  <a:gd name="T28" fmla="*/ 4 w 22"/>
                  <a:gd name="T29" fmla="*/ 9 h 18"/>
                  <a:gd name="T30" fmla="*/ 6 w 22"/>
                  <a:gd name="T31" fmla="*/ 9 h 18"/>
                  <a:gd name="T32" fmla="*/ 8 w 22"/>
                  <a:gd name="T33" fmla="*/ 9 h 18"/>
                  <a:gd name="T34" fmla="*/ 10 w 22"/>
                  <a:gd name="T35" fmla="*/ 9 h 18"/>
                  <a:gd name="T36" fmla="*/ 12 w 22"/>
                  <a:gd name="T37" fmla="*/ 10 h 18"/>
                  <a:gd name="T38" fmla="*/ 13 w 22"/>
                  <a:gd name="T39" fmla="*/ 10 h 18"/>
                  <a:gd name="T40" fmla="*/ 14 w 22"/>
                  <a:gd name="T41" fmla="*/ 10 h 18"/>
                  <a:gd name="T42" fmla="*/ 14 w 22"/>
                  <a:gd name="T43" fmla="*/ 8 h 18"/>
                  <a:gd name="T44" fmla="*/ 15 w 22"/>
                  <a:gd name="T45" fmla="*/ 4 h 18"/>
                  <a:gd name="T46" fmla="*/ 17 w 22"/>
                  <a:gd name="T47" fmla="*/ 1 h 18"/>
                  <a:gd name="T48" fmla="*/ 20 w 22"/>
                  <a:gd name="T49" fmla="*/ 0 h 18"/>
                  <a:gd name="T50" fmla="*/ 21 w 22"/>
                  <a:gd name="T51" fmla="*/ 5 h 18"/>
                  <a:gd name="T52" fmla="*/ 20 w 22"/>
                  <a:gd name="T53" fmla="*/ 10 h 18"/>
                  <a:gd name="T54" fmla="*/ 18 w 22"/>
                  <a:gd name="T55" fmla="*/ 13 h 18"/>
                  <a:gd name="T56" fmla="*/ 18 w 22"/>
                  <a:gd name="T5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18">
                    <a:moveTo>
                      <a:pt x="18" y="14"/>
                    </a:moveTo>
                    <a:lnTo>
                      <a:pt x="17" y="14"/>
                    </a:lnTo>
                    <a:lnTo>
                      <a:pt x="16" y="15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5" y="17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2" y="10"/>
                    </a:lnTo>
                    <a:lnTo>
                      <a:pt x="13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5" y="4"/>
                    </a:lnTo>
                    <a:lnTo>
                      <a:pt x="17" y="1"/>
                    </a:lnTo>
                    <a:lnTo>
                      <a:pt x="20" y="0"/>
                    </a:lnTo>
                    <a:lnTo>
                      <a:pt x="21" y="5"/>
                    </a:lnTo>
                    <a:lnTo>
                      <a:pt x="20" y="10"/>
                    </a:lnTo>
                    <a:lnTo>
                      <a:pt x="18" y="13"/>
                    </a:lnTo>
                    <a:lnTo>
                      <a:pt x="18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1027" y="1603"/>
                <a:ext cx="21" cy="17"/>
              </a:xfrm>
              <a:custGeom>
                <a:avLst/>
                <a:gdLst>
                  <a:gd name="T0" fmla="*/ 18 w 21"/>
                  <a:gd name="T1" fmla="*/ 15 h 17"/>
                  <a:gd name="T2" fmla="*/ 16 w 21"/>
                  <a:gd name="T3" fmla="*/ 16 h 17"/>
                  <a:gd name="T4" fmla="*/ 13 w 21"/>
                  <a:gd name="T5" fmla="*/ 16 h 17"/>
                  <a:gd name="T6" fmla="*/ 10 w 21"/>
                  <a:gd name="T7" fmla="*/ 16 h 17"/>
                  <a:gd name="T8" fmla="*/ 6 w 21"/>
                  <a:gd name="T9" fmla="*/ 16 h 17"/>
                  <a:gd name="T10" fmla="*/ 3 w 21"/>
                  <a:gd name="T11" fmla="*/ 15 h 17"/>
                  <a:gd name="T12" fmla="*/ 1 w 21"/>
                  <a:gd name="T13" fmla="*/ 14 h 17"/>
                  <a:gd name="T14" fmla="*/ 0 w 21"/>
                  <a:gd name="T15" fmla="*/ 13 h 17"/>
                  <a:gd name="T16" fmla="*/ 0 w 21"/>
                  <a:gd name="T17" fmla="*/ 11 h 17"/>
                  <a:gd name="T18" fmla="*/ 2 w 21"/>
                  <a:gd name="T19" fmla="*/ 9 h 17"/>
                  <a:gd name="T20" fmla="*/ 4 w 21"/>
                  <a:gd name="T21" fmla="*/ 9 h 17"/>
                  <a:gd name="T22" fmla="*/ 6 w 21"/>
                  <a:gd name="T23" fmla="*/ 8 h 17"/>
                  <a:gd name="T24" fmla="*/ 8 w 21"/>
                  <a:gd name="T25" fmla="*/ 8 h 17"/>
                  <a:gd name="T26" fmla="*/ 10 w 21"/>
                  <a:gd name="T27" fmla="*/ 9 h 17"/>
                  <a:gd name="T28" fmla="*/ 11 w 21"/>
                  <a:gd name="T29" fmla="*/ 9 h 17"/>
                  <a:gd name="T30" fmla="*/ 13 w 21"/>
                  <a:gd name="T31" fmla="*/ 10 h 17"/>
                  <a:gd name="T32" fmla="*/ 13 w 21"/>
                  <a:gd name="T33" fmla="*/ 8 h 17"/>
                  <a:gd name="T34" fmla="*/ 15 w 21"/>
                  <a:gd name="T35" fmla="*/ 4 h 17"/>
                  <a:gd name="T36" fmla="*/ 17 w 21"/>
                  <a:gd name="T37" fmla="*/ 1 h 17"/>
                  <a:gd name="T38" fmla="*/ 20 w 21"/>
                  <a:gd name="T39" fmla="*/ 0 h 17"/>
                  <a:gd name="T40" fmla="*/ 20 w 21"/>
                  <a:gd name="T41" fmla="*/ 5 h 17"/>
                  <a:gd name="T42" fmla="*/ 19 w 21"/>
                  <a:gd name="T43" fmla="*/ 9 h 17"/>
                  <a:gd name="T44" fmla="*/ 18 w 21"/>
                  <a:gd name="T45" fmla="*/ 13 h 17"/>
                  <a:gd name="T46" fmla="*/ 18 w 21"/>
                  <a:gd name="T4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" h="17">
                    <a:moveTo>
                      <a:pt x="18" y="15"/>
                    </a:moveTo>
                    <a:lnTo>
                      <a:pt x="16" y="16"/>
                    </a:lnTo>
                    <a:lnTo>
                      <a:pt x="13" y="16"/>
                    </a:lnTo>
                    <a:lnTo>
                      <a:pt x="10" y="16"/>
                    </a:lnTo>
                    <a:lnTo>
                      <a:pt x="6" y="16"/>
                    </a:lnTo>
                    <a:lnTo>
                      <a:pt x="3" y="15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5" y="4"/>
                    </a:lnTo>
                    <a:lnTo>
                      <a:pt x="17" y="1"/>
                    </a:lnTo>
                    <a:lnTo>
                      <a:pt x="20" y="0"/>
                    </a:lnTo>
                    <a:lnTo>
                      <a:pt x="20" y="5"/>
                    </a:lnTo>
                    <a:lnTo>
                      <a:pt x="19" y="9"/>
                    </a:lnTo>
                    <a:lnTo>
                      <a:pt x="18" y="13"/>
                    </a:lnTo>
                    <a:lnTo>
                      <a:pt x="18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1087" y="1510"/>
                <a:ext cx="99" cy="217"/>
              </a:xfrm>
              <a:custGeom>
                <a:avLst/>
                <a:gdLst>
                  <a:gd name="T0" fmla="*/ 95 w 99"/>
                  <a:gd name="T1" fmla="*/ 39 h 217"/>
                  <a:gd name="T2" fmla="*/ 94 w 99"/>
                  <a:gd name="T3" fmla="*/ 62 h 217"/>
                  <a:gd name="T4" fmla="*/ 86 w 99"/>
                  <a:gd name="T5" fmla="*/ 89 h 217"/>
                  <a:gd name="T6" fmla="*/ 76 w 99"/>
                  <a:gd name="T7" fmla="*/ 119 h 217"/>
                  <a:gd name="T8" fmla="*/ 65 w 99"/>
                  <a:gd name="T9" fmla="*/ 149 h 217"/>
                  <a:gd name="T10" fmla="*/ 54 w 99"/>
                  <a:gd name="T11" fmla="*/ 179 h 217"/>
                  <a:gd name="T12" fmla="*/ 46 w 99"/>
                  <a:gd name="T13" fmla="*/ 199 h 217"/>
                  <a:gd name="T14" fmla="*/ 37 w 99"/>
                  <a:gd name="T15" fmla="*/ 207 h 217"/>
                  <a:gd name="T16" fmla="*/ 26 w 99"/>
                  <a:gd name="T17" fmla="*/ 213 h 217"/>
                  <a:gd name="T18" fmla="*/ 13 w 99"/>
                  <a:gd name="T19" fmla="*/ 216 h 217"/>
                  <a:gd name="T20" fmla="*/ 5 w 99"/>
                  <a:gd name="T21" fmla="*/ 216 h 217"/>
                  <a:gd name="T22" fmla="*/ 1 w 99"/>
                  <a:gd name="T23" fmla="*/ 213 h 217"/>
                  <a:gd name="T24" fmla="*/ 0 w 99"/>
                  <a:gd name="T25" fmla="*/ 209 h 217"/>
                  <a:gd name="T26" fmla="*/ 3 w 99"/>
                  <a:gd name="T27" fmla="*/ 206 h 217"/>
                  <a:gd name="T28" fmla="*/ 10 w 99"/>
                  <a:gd name="T29" fmla="*/ 204 h 217"/>
                  <a:gd name="T30" fmla="*/ 19 w 99"/>
                  <a:gd name="T31" fmla="*/ 202 h 217"/>
                  <a:gd name="T32" fmla="*/ 27 w 99"/>
                  <a:gd name="T33" fmla="*/ 199 h 217"/>
                  <a:gd name="T34" fmla="*/ 34 w 99"/>
                  <a:gd name="T35" fmla="*/ 194 h 217"/>
                  <a:gd name="T36" fmla="*/ 40 w 99"/>
                  <a:gd name="T37" fmla="*/ 181 h 217"/>
                  <a:gd name="T38" fmla="*/ 46 w 99"/>
                  <a:gd name="T39" fmla="*/ 165 h 217"/>
                  <a:gd name="T40" fmla="*/ 52 w 99"/>
                  <a:gd name="T41" fmla="*/ 148 h 217"/>
                  <a:gd name="T42" fmla="*/ 57 w 99"/>
                  <a:gd name="T43" fmla="*/ 131 h 217"/>
                  <a:gd name="T44" fmla="*/ 64 w 99"/>
                  <a:gd name="T45" fmla="*/ 111 h 217"/>
                  <a:gd name="T46" fmla="*/ 73 w 99"/>
                  <a:gd name="T47" fmla="*/ 89 h 217"/>
                  <a:gd name="T48" fmla="*/ 81 w 99"/>
                  <a:gd name="T49" fmla="*/ 67 h 217"/>
                  <a:gd name="T50" fmla="*/ 85 w 99"/>
                  <a:gd name="T51" fmla="*/ 45 h 217"/>
                  <a:gd name="T52" fmla="*/ 86 w 99"/>
                  <a:gd name="T53" fmla="*/ 28 h 217"/>
                  <a:gd name="T54" fmla="*/ 89 w 99"/>
                  <a:gd name="T55" fmla="*/ 17 h 217"/>
                  <a:gd name="T56" fmla="*/ 93 w 99"/>
                  <a:gd name="T57" fmla="*/ 7 h 217"/>
                  <a:gd name="T58" fmla="*/ 97 w 99"/>
                  <a:gd name="T59" fmla="*/ 0 h 217"/>
                  <a:gd name="T60" fmla="*/ 97 w 99"/>
                  <a:gd name="T61" fmla="*/ 4 h 217"/>
                  <a:gd name="T62" fmla="*/ 95 w 99"/>
                  <a:gd name="T63" fmla="*/ 1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9" h="217">
                    <a:moveTo>
                      <a:pt x="94" y="27"/>
                    </a:moveTo>
                    <a:lnTo>
                      <a:pt x="95" y="39"/>
                    </a:lnTo>
                    <a:lnTo>
                      <a:pt x="95" y="50"/>
                    </a:lnTo>
                    <a:lnTo>
                      <a:pt x="94" y="62"/>
                    </a:lnTo>
                    <a:lnTo>
                      <a:pt x="91" y="73"/>
                    </a:lnTo>
                    <a:lnTo>
                      <a:pt x="86" y="89"/>
                    </a:lnTo>
                    <a:lnTo>
                      <a:pt x="81" y="104"/>
                    </a:lnTo>
                    <a:lnTo>
                      <a:pt x="76" y="119"/>
                    </a:lnTo>
                    <a:lnTo>
                      <a:pt x="70" y="134"/>
                    </a:lnTo>
                    <a:lnTo>
                      <a:pt x="65" y="149"/>
                    </a:lnTo>
                    <a:lnTo>
                      <a:pt x="60" y="164"/>
                    </a:lnTo>
                    <a:lnTo>
                      <a:pt x="54" y="179"/>
                    </a:lnTo>
                    <a:lnTo>
                      <a:pt x="48" y="194"/>
                    </a:lnTo>
                    <a:lnTo>
                      <a:pt x="46" y="199"/>
                    </a:lnTo>
                    <a:lnTo>
                      <a:pt x="42" y="204"/>
                    </a:lnTo>
                    <a:lnTo>
                      <a:pt x="37" y="207"/>
                    </a:lnTo>
                    <a:lnTo>
                      <a:pt x="32" y="210"/>
                    </a:lnTo>
                    <a:lnTo>
                      <a:pt x="26" y="213"/>
                    </a:lnTo>
                    <a:lnTo>
                      <a:pt x="20" y="214"/>
                    </a:lnTo>
                    <a:lnTo>
                      <a:pt x="13" y="216"/>
                    </a:lnTo>
                    <a:lnTo>
                      <a:pt x="7" y="216"/>
                    </a:lnTo>
                    <a:lnTo>
                      <a:pt x="5" y="216"/>
                    </a:lnTo>
                    <a:lnTo>
                      <a:pt x="3" y="215"/>
                    </a:lnTo>
                    <a:lnTo>
                      <a:pt x="1" y="213"/>
                    </a:lnTo>
                    <a:lnTo>
                      <a:pt x="0" y="211"/>
                    </a:lnTo>
                    <a:lnTo>
                      <a:pt x="0" y="209"/>
                    </a:lnTo>
                    <a:lnTo>
                      <a:pt x="1" y="207"/>
                    </a:lnTo>
                    <a:lnTo>
                      <a:pt x="3" y="206"/>
                    </a:lnTo>
                    <a:lnTo>
                      <a:pt x="5" y="205"/>
                    </a:lnTo>
                    <a:lnTo>
                      <a:pt x="10" y="204"/>
                    </a:lnTo>
                    <a:lnTo>
                      <a:pt x="14" y="203"/>
                    </a:lnTo>
                    <a:lnTo>
                      <a:pt x="19" y="202"/>
                    </a:lnTo>
                    <a:lnTo>
                      <a:pt x="23" y="201"/>
                    </a:lnTo>
                    <a:lnTo>
                      <a:pt x="27" y="199"/>
                    </a:lnTo>
                    <a:lnTo>
                      <a:pt x="31" y="197"/>
                    </a:lnTo>
                    <a:lnTo>
                      <a:pt x="34" y="194"/>
                    </a:lnTo>
                    <a:lnTo>
                      <a:pt x="36" y="190"/>
                    </a:lnTo>
                    <a:lnTo>
                      <a:pt x="40" y="181"/>
                    </a:lnTo>
                    <a:lnTo>
                      <a:pt x="43" y="173"/>
                    </a:lnTo>
                    <a:lnTo>
                      <a:pt x="46" y="165"/>
                    </a:lnTo>
                    <a:lnTo>
                      <a:pt x="49" y="156"/>
                    </a:lnTo>
                    <a:lnTo>
                      <a:pt x="52" y="148"/>
                    </a:lnTo>
                    <a:lnTo>
                      <a:pt x="55" y="139"/>
                    </a:lnTo>
                    <a:lnTo>
                      <a:pt x="57" y="131"/>
                    </a:lnTo>
                    <a:lnTo>
                      <a:pt x="60" y="122"/>
                    </a:lnTo>
                    <a:lnTo>
                      <a:pt x="64" y="111"/>
                    </a:lnTo>
                    <a:lnTo>
                      <a:pt x="69" y="100"/>
                    </a:lnTo>
                    <a:lnTo>
                      <a:pt x="73" y="89"/>
                    </a:lnTo>
                    <a:lnTo>
                      <a:pt x="77" y="78"/>
                    </a:lnTo>
                    <a:lnTo>
                      <a:pt x="81" y="67"/>
                    </a:lnTo>
                    <a:lnTo>
                      <a:pt x="84" y="56"/>
                    </a:lnTo>
                    <a:lnTo>
                      <a:pt x="85" y="45"/>
                    </a:lnTo>
                    <a:lnTo>
                      <a:pt x="85" y="33"/>
                    </a:lnTo>
                    <a:lnTo>
                      <a:pt x="86" y="28"/>
                    </a:lnTo>
                    <a:lnTo>
                      <a:pt x="87" y="23"/>
                    </a:lnTo>
                    <a:lnTo>
                      <a:pt x="89" y="17"/>
                    </a:lnTo>
                    <a:lnTo>
                      <a:pt x="91" y="12"/>
                    </a:lnTo>
                    <a:lnTo>
                      <a:pt x="93" y="7"/>
                    </a:lnTo>
                    <a:lnTo>
                      <a:pt x="95" y="3"/>
                    </a:lnTo>
                    <a:lnTo>
                      <a:pt x="97" y="0"/>
                    </a:lnTo>
                    <a:lnTo>
                      <a:pt x="98" y="0"/>
                    </a:lnTo>
                    <a:lnTo>
                      <a:pt x="97" y="4"/>
                    </a:lnTo>
                    <a:lnTo>
                      <a:pt x="95" y="11"/>
                    </a:lnTo>
                    <a:lnTo>
                      <a:pt x="95" y="19"/>
                    </a:lnTo>
                    <a:lnTo>
                      <a:pt x="94" y="27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953" y="1602"/>
                <a:ext cx="25" cy="24"/>
              </a:xfrm>
              <a:custGeom>
                <a:avLst/>
                <a:gdLst>
                  <a:gd name="T0" fmla="*/ 1 w 25"/>
                  <a:gd name="T1" fmla="*/ 6 h 24"/>
                  <a:gd name="T2" fmla="*/ 0 w 25"/>
                  <a:gd name="T3" fmla="*/ 5 h 24"/>
                  <a:gd name="T4" fmla="*/ 1 w 25"/>
                  <a:gd name="T5" fmla="*/ 4 h 24"/>
                  <a:gd name="T6" fmla="*/ 1 w 25"/>
                  <a:gd name="T7" fmla="*/ 2 h 24"/>
                  <a:gd name="T8" fmla="*/ 3 w 25"/>
                  <a:gd name="T9" fmla="*/ 1 h 24"/>
                  <a:gd name="T10" fmla="*/ 5 w 25"/>
                  <a:gd name="T11" fmla="*/ 0 h 24"/>
                  <a:gd name="T12" fmla="*/ 7 w 25"/>
                  <a:gd name="T13" fmla="*/ 0 h 24"/>
                  <a:gd name="T14" fmla="*/ 9 w 25"/>
                  <a:gd name="T15" fmla="*/ 1 h 24"/>
                  <a:gd name="T16" fmla="*/ 11 w 25"/>
                  <a:gd name="T17" fmla="*/ 2 h 24"/>
                  <a:gd name="T18" fmla="*/ 13 w 25"/>
                  <a:gd name="T19" fmla="*/ 3 h 24"/>
                  <a:gd name="T20" fmla="*/ 15 w 25"/>
                  <a:gd name="T21" fmla="*/ 5 h 24"/>
                  <a:gd name="T22" fmla="*/ 17 w 25"/>
                  <a:gd name="T23" fmla="*/ 8 h 24"/>
                  <a:gd name="T24" fmla="*/ 19 w 25"/>
                  <a:gd name="T25" fmla="*/ 11 h 24"/>
                  <a:gd name="T26" fmla="*/ 21 w 25"/>
                  <a:gd name="T27" fmla="*/ 15 h 24"/>
                  <a:gd name="T28" fmla="*/ 23 w 25"/>
                  <a:gd name="T29" fmla="*/ 18 h 24"/>
                  <a:gd name="T30" fmla="*/ 24 w 25"/>
                  <a:gd name="T31" fmla="*/ 21 h 24"/>
                  <a:gd name="T32" fmla="*/ 23 w 25"/>
                  <a:gd name="T33" fmla="*/ 23 h 24"/>
                  <a:gd name="T34" fmla="*/ 20 w 25"/>
                  <a:gd name="T35" fmla="*/ 21 h 24"/>
                  <a:gd name="T36" fmla="*/ 17 w 25"/>
                  <a:gd name="T37" fmla="*/ 19 h 24"/>
                  <a:gd name="T38" fmla="*/ 13 w 25"/>
                  <a:gd name="T39" fmla="*/ 16 h 24"/>
                  <a:gd name="T40" fmla="*/ 10 w 25"/>
                  <a:gd name="T41" fmla="*/ 13 h 24"/>
                  <a:gd name="T42" fmla="*/ 7 w 25"/>
                  <a:gd name="T43" fmla="*/ 11 h 24"/>
                  <a:gd name="T44" fmla="*/ 4 w 25"/>
                  <a:gd name="T45" fmla="*/ 9 h 24"/>
                  <a:gd name="T46" fmla="*/ 2 w 25"/>
                  <a:gd name="T47" fmla="*/ 7 h 24"/>
                  <a:gd name="T48" fmla="*/ 1 w 25"/>
                  <a:gd name="T4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4">
                    <a:moveTo>
                      <a:pt x="1" y="6"/>
                    </a:moveTo>
                    <a:lnTo>
                      <a:pt x="0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5"/>
                    </a:lnTo>
                    <a:lnTo>
                      <a:pt x="23" y="18"/>
                    </a:lnTo>
                    <a:lnTo>
                      <a:pt x="24" y="21"/>
                    </a:lnTo>
                    <a:lnTo>
                      <a:pt x="23" y="23"/>
                    </a:lnTo>
                    <a:lnTo>
                      <a:pt x="20" y="21"/>
                    </a:lnTo>
                    <a:lnTo>
                      <a:pt x="17" y="19"/>
                    </a:lnTo>
                    <a:lnTo>
                      <a:pt x="13" y="16"/>
                    </a:lnTo>
                    <a:lnTo>
                      <a:pt x="10" y="13"/>
                    </a:lnTo>
                    <a:lnTo>
                      <a:pt x="7" y="11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1" y="6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9" name="Freeform 208"/>
              <p:cNvSpPr>
                <a:spLocks/>
              </p:cNvSpPr>
              <p:nvPr/>
            </p:nvSpPr>
            <p:spPr bwMode="auto">
              <a:xfrm>
                <a:off x="934" y="1633"/>
                <a:ext cx="29" cy="8"/>
              </a:xfrm>
              <a:custGeom>
                <a:avLst/>
                <a:gdLst>
                  <a:gd name="T0" fmla="*/ 3 w 29"/>
                  <a:gd name="T1" fmla="*/ 6 h 8"/>
                  <a:gd name="T2" fmla="*/ 2 w 29"/>
                  <a:gd name="T3" fmla="*/ 5 h 8"/>
                  <a:gd name="T4" fmla="*/ 1 w 29"/>
                  <a:gd name="T5" fmla="*/ 4 h 8"/>
                  <a:gd name="T6" fmla="*/ 0 w 29"/>
                  <a:gd name="T7" fmla="*/ 3 h 8"/>
                  <a:gd name="T8" fmla="*/ 0 w 29"/>
                  <a:gd name="T9" fmla="*/ 1 h 8"/>
                  <a:gd name="T10" fmla="*/ 1 w 29"/>
                  <a:gd name="T11" fmla="*/ 0 h 8"/>
                  <a:gd name="T12" fmla="*/ 2 w 29"/>
                  <a:gd name="T13" fmla="*/ 0 h 8"/>
                  <a:gd name="T14" fmla="*/ 4 w 29"/>
                  <a:gd name="T15" fmla="*/ 0 h 8"/>
                  <a:gd name="T16" fmla="*/ 7 w 29"/>
                  <a:gd name="T17" fmla="*/ 1 h 8"/>
                  <a:gd name="T18" fmla="*/ 11 w 29"/>
                  <a:gd name="T19" fmla="*/ 2 h 8"/>
                  <a:gd name="T20" fmla="*/ 15 w 29"/>
                  <a:gd name="T21" fmla="*/ 3 h 8"/>
                  <a:gd name="T22" fmla="*/ 19 w 29"/>
                  <a:gd name="T23" fmla="*/ 3 h 8"/>
                  <a:gd name="T24" fmla="*/ 22 w 29"/>
                  <a:gd name="T25" fmla="*/ 4 h 8"/>
                  <a:gd name="T26" fmla="*/ 25 w 29"/>
                  <a:gd name="T27" fmla="*/ 4 h 8"/>
                  <a:gd name="T28" fmla="*/ 27 w 29"/>
                  <a:gd name="T29" fmla="*/ 6 h 8"/>
                  <a:gd name="T30" fmla="*/ 28 w 29"/>
                  <a:gd name="T31" fmla="*/ 7 h 8"/>
                  <a:gd name="T32" fmla="*/ 25 w 29"/>
                  <a:gd name="T33" fmla="*/ 7 h 8"/>
                  <a:gd name="T34" fmla="*/ 22 w 29"/>
                  <a:gd name="T35" fmla="*/ 7 h 8"/>
                  <a:gd name="T36" fmla="*/ 19 w 29"/>
                  <a:gd name="T37" fmla="*/ 7 h 8"/>
                  <a:gd name="T38" fmla="*/ 16 w 29"/>
                  <a:gd name="T39" fmla="*/ 7 h 8"/>
                  <a:gd name="T40" fmla="*/ 13 w 29"/>
                  <a:gd name="T41" fmla="*/ 6 h 8"/>
                  <a:gd name="T42" fmla="*/ 10 w 29"/>
                  <a:gd name="T43" fmla="*/ 6 h 8"/>
                  <a:gd name="T44" fmla="*/ 6 w 29"/>
                  <a:gd name="T45" fmla="*/ 6 h 8"/>
                  <a:gd name="T46" fmla="*/ 3 w 29"/>
                  <a:gd name="T4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8">
                    <a:moveTo>
                      <a:pt x="3" y="6"/>
                    </a:move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11" y="2"/>
                    </a:lnTo>
                    <a:lnTo>
                      <a:pt x="15" y="3"/>
                    </a:lnTo>
                    <a:lnTo>
                      <a:pt x="19" y="3"/>
                    </a:lnTo>
                    <a:lnTo>
                      <a:pt x="22" y="4"/>
                    </a:lnTo>
                    <a:lnTo>
                      <a:pt x="25" y="4"/>
                    </a:lnTo>
                    <a:lnTo>
                      <a:pt x="27" y="6"/>
                    </a:lnTo>
                    <a:lnTo>
                      <a:pt x="28" y="7"/>
                    </a:lnTo>
                    <a:lnTo>
                      <a:pt x="25" y="7"/>
                    </a:lnTo>
                    <a:lnTo>
                      <a:pt x="22" y="7"/>
                    </a:lnTo>
                    <a:lnTo>
                      <a:pt x="19" y="7"/>
                    </a:lnTo>
                    <a:lnTo>
                      <a:pt x="16" y="7"/>
                    </a:lnTo>
                    <a:lnTo>
                      <a:pt x="13" y="6"/>
                    </a:lnTo>
                    <a:lnTo>
                      <a:pt x="10" y="6"/>
                    </a:lnTo>
                    <a:lnTo>
                      <a:pt x="6" y="6"/>
                    </a:lnTo>
                    <a:lnTo>
                      <a:pt x="3" y="6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0" name="Freeform 209"/>
              <p:cNvSpPr>
                <a:spLocks/>
              </p:cNvSpPr>
              <p:nvPr/>
            </p:nvSpPr>
            <p:spPr bwMode="auto">
              <a:xfrm>
                <a:off x="912" y="1657"/>
                <a:ext cx="39" cy="10"/>
              </a:xfrm>
              <a:custGeom>
                <a:avLst/>
                <a:gdLst>
                  <a:gd name="T0" fmla="*/ 5 w 39"/>
                  <a:gd name="T1" fmla="*/ 9 h 10"/>
                  <a:gd name="T2" fmla="*/ 3 w 39"/>
                  <a:gd name="T3" fmla="*/ 9 h 10"/>
                  <a:gd name="T4" fmla="*/ 2 w 39"/>
                  <a:gd name="T5" fmla="*/ 8 h 10"/>
                  <a:gd name="T6" fmla="*/ 1 w 39"/>
                  <a:gd name="T7" fmla="*/ 7 h 10"/>
                  <a:gd name="T8" fmla="*/ 0 w 39"/>
                  <a:gd name="T9" fmla="*/ 5 h 10"/>
                  <a:gd name="T10" fmla="*/ 0 w 39"/>
                  <a:gd name="T11" fmla="*/ 3 h 10"/>
                  <a:gd name="T12" fmla="*/ 1 w 39"/>
                  <a:gd name="T13" fmla="*/ 2 h 10"/>
                  <a:gd name="T14" fmla="*/ 2 w 39"/>
                  <a:gd name="T15" fmla="*/ 1 h 10"/>
                  <a:gd name="T16" fmla="*/ 4 w 39"/>
                  <a:gd name="T17" fmla="*/ 0 h 10"/>
                  <a:gd name="T18" fmla="*/ 9 w 39"/>
                  <a:gd name="T19" fmla="*/ 0 h 10"/>
                  <a:gd name="T20" fmla="*/ 14 w 39"/>
                  <a:gd name="T21" fmla="*/ 0 h 10"/>
                  <a:gd name="T22" fmla="*/ 20 w 39"/>
                  <a:gd name="T23" fmla="*/ 0 h 10"/>
                  <a:gd name="T24" fmla="*/ 25 w 39"/>
                  <a:gd name="T25" fmla="*/ 0 h 10"/>
                  <a:gd name="T26" fmla="*/ 30 w 39"/>
                  <a:gd name="T27" fmla="*/ 0 h 10"/>
                  <a:gd name="T28" fmla="*/ 35 w 39"/>
                  <a:gd name="T29" fmla="*/ 0 h 10"/>
                  <a:gd name="T30" fmla="*/ 37 w 39"/>
                  <a:gd name="T31" fmla="*/ 1 h 10"/>
                  <a:gd name="T32" fmla="*/ 38 w 39"/>
                  <a:gd name="T33" fmla="*/ 2 h 10"/>
                  <a:gd name="T34" fmla="*/ 35 w 39"/>
                  <a:gd name="T35" fmla="*/ 3 h 10"/>
                  <a:gd name="T36" fmla="*/ 32 w 39"/>
                  <a:gd name="T37" fmla="*/ 4 h 10"/>
                  <a:gd name="T38" fmla="*/ 28 w 39"/>
                  <a:gd name="T39" fmla="*/ 5 h 10"/>
                  <a:gd name="T40" fmla="*/ 24 w 39"/>
                  <a:gd name="T41" fmla="*/ 5 h 10"/>
                  <a:gd name="T42" fmla="*/ 19 w 39"/>
                  <a:gd name="T43" fmla="*/ 6 h 10"/>
                  <a:gd name="T44" fmla="*/ 14 w 39"/>
                  <a:gd name="T45" fmla="*/ 7 h 10"/>
                  <a:gd name="T46" fmla="*/ 9 w 39"/>
                  <a:gd name="T47" fmla="*/ 8 h 10"/>
                  <a:gd name="T48" fmla="*/ 5 w 39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10">
                    <a:moveTo>
                      <a:pt x="5" y="9"/>
                    </a:moveTo>
                    <a:lnTo>
                      <a:pt x="3" y="9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8" y="2"/>
                    </a:lnTo>
                    <a:lnTo>
                      <a:pt x="35" y="3"/>
                    </a:lnTo>
                    <a:lnTo>
                      <a:pt x="32" y="4"/>
                    </a:lnTo>
                    <a:lnTo>
                      <a:pt x="28" y="5"/>
                    </a:lnTo>
                    <a:lnTo>
                      <a:pt x="24" y="5"/>
                    </a:lnTo>
                    <a:lnTo>
                      <a:pt x="19" y="6"/>
                    </a:lnTo>
                    <a:lnTo>
                      <a:pt x="14" y="7"/>
                    </a:lnTo>
                    <a:lnTo>
                      <a:pt x="9" y="8"/>
                    </a:lnTo>
                    <a:lnTo>
                      <a:pt x="5" y="9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1" name="Freeform 210"/>
              <p:cNvSpPr>
                <a:spLocks/>
              </p:cNvSpPr>
              <p:nvPr/>
            </p:nvSpPr>
            <p:spPr bwMode="auto">
              <a:xfrm>
                <a:off x="964" y="1526"/>
                <a:ext cx="95" cy="155"/>
              </a:xfrm>
              <a:custGeom>
                <a:avLst/>
                <a:gdLst>
                  <a:gd name="T0" fmla="*/ 65 w 95"/>
                  <a:gd name="T1" fmla="*/ 76 h 155"/>
                  <a:gd name="T2" fmla="*/ 58 w 95"/>
                  <a:gd name="T3" fmla="*/ 87 h 155"/>
                  <a:gd name="T4" fmla="*/ 52 w 95"/>
                  <a:gd name="T5" fmla="*/ 96 h 155"/>
                  <a:gd name="T6" fmla="*/ 45 w 95"/>
                  <a:gd name="T7" fmla="*/ 106 h 155"/>
                  <a:gd name="T8" fmla="*/ 38 w 95"/>
                  <a:gd name="T9" fmla="*/ 116 h 155"/>
                  <a:gd name="T10" fmla="*/ 31 w 95"/>
                  <a:gd name="T11" fmla="*/ 125 h 155"/>
                  <a:gd name="T12" fmla="*/ 23 w 95"/>
                  <a:gd name="T13" fmla="*/ 134 h 155"/>
                  <a:gd name="T14" fmla="*/ 16 w 95"/>
                  <a:gd name="T15" fmla="*/ 143 h 155"/>
                  <a:gd name="T16" fmla="*/ 8 w 95"/>
                  <a:gd name="T17" fmla="*/ 152 h 155"/>
                  <a:gd name="T18" fmla="*/ 6 w 95"/>
                  <a:gd name="T19" fmla="*/ 153 h 155"/>
                  <a:gd name="T20" fmla="*/ 5 w 95"/>
                  <a:gd name="T21" fmla="*/ 154 h 155"/>
                  <a:gd name="T22" fmla="*/ 3 w 95"/>
                  <a:gd name="T23" fmla="*/ 154 h 155"/>
                  <a:gd name="T24" fmla="*/ 2 w 95"/>
                  <a:gd name="T25" fmla="*/ 153 h 155"/>
                  <a:gd name="T26" fmla="*/ 0 w 95"/>
                  <a:gd name="T27" fmla="*/ 152 h 155"/>
                  <a:gd name="T28" fmla="*/ 0 w 95"/>
                  <a:gd name="T29" fmla="*/ 151 h 155"/>
                  <a:gd name="T30" fmla="*/ 0 w 95"/>
                  <a:gd name="T31" fmla="*/ 149 h 155"/>
                  <a:gd name="T32" fmla="*/ 0 w 95"/>
                  <a:gd name="T33" fmla="*/ 148 h 155"/>
                  <a:gd name="T34" fmla="*/ 6 w 95"/>
                  <a:gd name="T35" fmla="*/ 138 h 155"/>
                  <a:gd name="T36" fmla="*/ 12 w 95"/>
                  <a:gd name="T37" fmla="*/ 128 h 155"/>
                  <a:gd name="T38" fmla="*/ 19 w 95"/>
                  <a:gd name="T39" fmla="*/ 119 h 155"/>
                  <a:gd name="T40" fmla="*/ 26 w 95"/>
                  <a:gd name="T41" fmla="*/ 109 h 155"/>
                  <a:gd name="T42" fmla="*/ 34 w 95"/>
                  <a:gd name="T43" fmla="*/ 100 h 155"/>
                  <a:gd name="T44" fmla="*/ 41 w 95"/>
                  <a:gd name="T45" fmla="*/ 91 h 155"/>
                  <a:gd name="T46" fmla="*/ 48 w 95"/>
                  <a:gd name="T47" fmla="*/ 82 h 155"/>
                  <a:gd name="T48" fmla="*/ 55 w 95"/>
                  <a:gd name="T49" fmla="*/ 72 h 155"/>
                  <a:gd name="T50" fmla="*/ 60 w 95"/>
                  <a:gd name="T51" fmla="*/ 62 h 155"/>
                  <a:gd name="T52" fmla="*/ 67 w 95"/>
                  <a:gd name="T53" fmla="*/ 50 h 155"/>
                  <a:gd name="T54" fmla="*/ 73 w 95"/>
                  <a:gd name="T55" fmla="*/ 38 h 155"/>
                  <a:gd name="T56" fmla="*/ 78 w 95"/>
                  <a:gd name="T57" fmla="*/ 27 h 155"/>
                  <a:gd name="T58" fmla="*/ 84 w 95"/>
                  <a:gd name="T59" fmla="*/ 16 h 155"/>
                  <a:gd name="T60" fmla="*/ 88 w 95"/>
                  <a:gd name="T61" fmla="*/ 7 h 155"/>
                  <a:gd name="T62" fmla="*/ 92 w 95"/>
                  <a:gd name="T63" fmla="*/ 2 h 155"/>
                  <a:gd name="T64" fmla="*/ 94 w 95"/>
                  <a:gd name="T65" fmla="*/ 0 h 155"/>
                  <a:gd name="T66" fmla="*/ 93 w 95"/>
                  <a:gd name="T67" fmla="*/ 4 h 155"/>
                  <a:gd name="T68" fmla="*/ 90 w 95"/>
                  <a:gd name="T69" fmla="*/ 11 h 155"/>
                  <a:gd name="T70" fmla="*/ 88 w 95"/>
                  <a:gd name="T71" fmla="*/ 21 h 155"/>
                  <a:gd name="T72" fmla="*/ 84 w 95"/>
                  <a:gd name="T73" fmla="*/ 32 h 155"/>
                  <a:gd name="T74" fmla="*/ 79 w 95"/>
                  <a:gd name="T75" fmla="*/ 43 h 155"/>
                  <a:gd name="T76" fmla="*/ 75 w 95"/>
                  <a:gd name="T77" fmla="*/ 55 h 155"/>
                  <a:gd name="T78" fmla="*/ 70 w 95"/>
                  <a:gd name="T79" fmla="*/ 66 h 155"/>
                  <a:gd name="T80" fmla="*/ 65 w 95"/>
                  <a:gd name="T81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55">
                    <a:moveTo>
                      <a:pt x="65" y="76"/>
                    </a:moveTo>
                    <a:lnTo>
                      <a:pt x="58" y="87"/>
                    </a:lnTo>
                    <a:lnTo>
                      <a:pt x="52" y="96"/>
                    </a:lnTo>
                    <a:lnTo>
                      <a:pt x="45" y="106"/>
                    </a:lnTo>
                    <a:lnTo>
                      <a:pt x="38" y="116"/>
                    </a:lnTo>
                    <a:lnTo>
                      <a:pt x="31" y="125"/>
                    </a:lnTo>
                    <a:lnTo>
                      <a:pt x="23" y="134"/>
                    </a:lnTo>
                    <a:lnTo>
                      <a:pt x="16" y="143"/>
                    </a:lnTo>
                    <a:lnTo>
                      <a:pt x="8" y="152"/>
                    </a:lnTo>
                    <a:lnTo>
                      <a:pt x="6" y="153"/>
                    </a:lnTo>
                    <a:lnTo>
                      <a:pt x="5" y="154"/>
                    </a:lnTo>
                    <a:lnTo>
                      <a:pt x="3" y="154"/>
                    </a:lnTo>
                    <a:lnTo>
                      <a:pt x="2" y="153"/>
                    </a:lnTo>
                    <a:lnTo>
                      <a:pt x="0" y="152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8"/>
                    </a:lnTo>
                    <a:lnTo>
                      <a:pt x="6" y="138"/>
                    </a:lnTo>
                    <a:lnTo>
                      <a:pt x="12" y="128"/>
                    </a:lnTo>
                    <a:lnTo>
                      <a:pt x="19" y="119"/>
                    </a:lnTo>
                    <a:lnTo>
                      <a:pt x="26" y="109"/>
                    </a:lnTo>
                    <a:lnTo>
                      <a:pt x="34" y="100"/>
                    </a:lnTo>
                    <a:lnTo>
                      <a:pt x="41" y="91"/>
                    </a:lnTo>
                    <a:lnTo>
                      <a:pt x="48" y="82"/>
                    </a:lnTo>
                    <a:lnTo>
                      <a:pt x="55" y="72"/>
                    </a:lnTo>
                    <a:lnTo>
                      <a:pt x="60" y="62"/>
                    </a:lnTo>
                    <a:lnTo>
                      <a:pt x="67" y="50"/>
                    </a:lnTo>
                    <a:lnTo>
                      <a:pt x="73" y="38"/>
                    </a:lnTo>
                    <a:lnTo>
                      <a:pt x="78" y="27"/>
                    </a:lnTo>
                    <a:lnTo>
                      <a:pt x="84" y="16"/>
                    </a:lnTo>
                    <a:lnTo>
                      <a:pt x="88" y="7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3" y="4"/>
                    </a:lnTo>
                    <a:lnTo>
                      <a:pt x="90" y="11"/>
                    </a:lnTo>
                    <a:lnTo>
                      <a:pt x="88" y="21"/>
                    </a:lnTo>
                    <a:lnTo>
                      <a:pt x="84" y="32"/>
                    </a:lnTo>
                    <a:lnTo>
                      <a:pt x="79" y="43"/>
                    </a:lnTo>
                    <a:lnTo>
                      <a:pt x="75" y="55"/>
                    </a:lnTo>
                    <a:lnTo>
                      <a:pt x="70" y="66"/>
                    </a:lnTo>
                    <a:lnTo>
                      <a:pt x="65" y="76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2" name="Freeform 211"/>
              <p:cNvSpPr>
                <a:spLocks/>
              </p:cNvSpPr>
              <p:nvPr/>
            </p:nvSpPr>
            <p:spPr bwMode="auto">
              <a:xfrm>
                <a:off x="1244" y="1324"/>
                <a:ext cx="67" cy="77"/>
              </a:xfrm>
              <a:custGeom>
                <a:avLst/>
                <a:gdLst>
                  <a:gd name="T0" fmla="*/ 42 w 67"/>
                  <a:gd name="T1" fmla="*/ 11 h 77"/>
                  <a:gd name="T2" fmla="*/ 46 w 67"/>
                  <a:gd name="T3" fmla="*/ 15 h 77"/>
                  <a:gd name="T4" fmla="*/ 51 w 67"/>
                  <a:gd name="T5" fmla="*/ 18 h 77"/>
                  <a:gd name="T6" fmla="*/ 55 w 67"/>
                  <a:gd name="T7" fmla="*/ 23 h 77"/>
                  <a:gd name="T8" fmla="*/ 59 w 67"/>
                  <a:gd name="T9" fmla="*/ 27 h 77"/>
                  <a:gd name="T10" fmla="*/ 61 w 67"/>
                  <a:gd name="T11" fmla="*/ 32 h 77"/>
                  <a:gd name="T12" fmla="*/ 64 w 67"/>
                  <a:gd name="T13" fmla="*/ 37 h 77"/>
                  <a:gd name="T14" fmla="*/ 65 w 67"/>
                  <a:gd name="T15" fmla="*/ 42 h 77"/>
                  <a:gd name="T16" fmla="*/ 66 w 67"/>
                  <a:gd name="T17" fmla="*/ 47 h 77"/>
                  <a:gd name="T18" fmla="*/ 65 w 67"/>
                  <a:gd name="T19" fmla="*/ 55 h 77"/>
                  <a:gd name="T20" fmla="*/ 62 w 67"/>
                  <a:gd name="T21" fmla="*/ 61 h 77"/>
                  <a:gd name="T22" fmla="*/ 57 w 67"/>
                  <a:gd name="T23" fmla="*/ 67 h 77"/>
                  <a:gd name="T24" fmla="*/ 52 w 67"/>
                  <a:gd name="T25" fmla="*/ 71 h 77"/>
                  <a:gd name="T26" fmla="*/ 44 w 67"/>
                  <a:gd name="T27" fmla="*/ 74 h 77"/>
                  <a:gd name="T28" fmla="*/ 37 w 67"/>
                  <a:gd name="T29" fmla="*/ 75 h 77"/>
                  <a:gd name="T30" fmla="*/ 29 w 67"/>
                  <a:gd name="T31" fmla="*/ 76 h 77"/>
                  <a:gd name="T32" fmla="*/ 22 w 67"/>
                  <a:gd name="T33" fmla="*/ 75 h 77"/>
                  <a:gd name="T34" fmla="*/ 20 w 67"/>
                  <a:gd name="T35" fmla="*/ 75 h 77"/>
                  <a:gd name="T36" fmla="*/ 19 w 67"/>
                  <a:gd name="T37" fmla="*/ 74 h 77"/>
                  <a:gd name="T38" fmla="*/ 18 w 67"/>
                  <a:gd name="T39" fmla="*/ 72 h 77"/>
                  <a:gd name="T40" fmla="*/ 17 w 67"/>
                  <a:gd name="T41" fmla="*/ 71 h 77"/>
                  <a:gd name="T42" fmla="*/ 18 w 67"/>
                  <a:gd name="T43" fmla="*/ 70 h 77"/>
                  <a:gd name="T44" fmla="*/ 19 w 67"/>
                  <a:gd name="T45" fmla="*/ 70 h 77"/>
                  <a:gd name="T46" fmla="*/ 20 w 67"/>
                  <a:gd name="T47" fmla="*/ 70 h 77"/>
                  <a:gd name="T48" fmla="*/ 22 w 67"/>
                  <a:gd name="T49" fmla="*/ 70 h 77"/>
                  <a:gd name="T50" fmla="*/ 25 w 67"/>
                  <a:gd name="T51" fmla="*/ 70 h 77"/>
                  <a:gd name="T52" fmla="*/ 27 w 67"/>
                  <a:gd name="T53" fmla="*/ 70 h 77"/>
                  <a:gd name="T54" fmla="*/ 29 w 67"/>
                  <a:gd name="T55" fmla="*/ 70 h 77"/>
                  <a:gd name="T56" fmla="*/ 30 w 67"/>
                  <a:gd name="T57" fmla="*/ 70 h 77"/>
                  <a:gd name="T58" fmla="*/ 33 w 67"/>
                  <a:gd name="T59" fmla="*/ 70 h 77"/>
                  <a:gd name="T60" fmla="*/ 37 w 67"/>
                  <a:gd name="T61" fmla="*/ 69 h 77"/>
                  <a:gd name="T62" fmla="*/ 41 w 67"/>
                  <a:gd name="T63" fmla="*/ 69 h 77"/>
                  <a:gd name="T64" fmla="*/ 45 w 67"/>
                  <a:gd name="T65" fmla="*/ 68 h 77"/>
                  <a:gd name="T66" fmla="*/ 49 w 67"/>
                  <a:gd name="T67" fmla="*/ 67 h 77"/>
                  <a:gd name="T68" fmla="*/ 53 w 67"/>
                  <a:gd name="T69" fmla="*/ 64 h 77"/>
                  <a:gd name="T70" fmla="*/ 56 w 67"/>
                  <a:gd name="T71" fmla="*/ 61 h 77"/>
                  <a:gd name="T72" fmla="*/ 60 w 67"/>
                  <a:gd name="T73" fmla="*/ 56 h 77"/>
                  <a:gd name="T74" fmla="*/ 61 w 67"/>
                  <a:gd name="T75" fmla="*/ 50 h 77"/>
                  <a:gd name="T76" fmla="*/ 61 w 67"/>
                  <a:gd name="T77" fmla="*/ 45 h 77"/>
                  <a:gd name="T78" fmla="*/ 59 w 67"/>
                  <a:gd name="T79" fmla="*/ 40 h 77"/>
                  <a:gd name="T80" fmla="*/ 57 w 67"/>
                  <a:gd name="T81" fmla="*/ 35 h 77"/>
                  <a:gd name="T82" fmla="*/ 53 w 67"/>
                  <a:gd name="T83" fmla="*/ 31 h 77"/>
                  <a:gd name="T84" fmla="*/ 49 w 67"/>
                  <a:gd name="T85" fmla="*/ 26 h 77"/>
                  <a:gd name="T86" fmla="*/ 45 w 67"/>
                  <a:gd name="T87" fmla="*/ 22 h 77"/>
                  <a:gd name="T88" fmla="*/ 40 w 67"/>
                  <a:gd name="T89" fmla="*/ 19 h 77"/>
                  <a:gd name="T90" fmla="*/ 35 w 67"/>
                  <a:gd name="T91" fmla="*/ 15 h 77"/>
                  <a:gd name="T92" fmla="*/ 29 w 67"/>
                  <a:gd name="T93" fmla="*/ 13 h 77"/>
                  <a:gd name="T94" fmla="*/ 24 w 67"/>
                  <a:gd name="T95" fmla="*/ 10 h 77"/>
                  <a:gd name="T96" fmla="*/ 19 w 67"/>
                  <a:gd name="T97" fmla="*/ 8 h 77"/>
                  <a:gd name="T98" fmla="*/ 13 w 67"/>
                  <a:gd name="T99" fmla="*/ 6 h 77"/>
                  <a:gd name="T100" fmla="*/ 8 w 67"/>
                  <a:gd name="T101" fmla="*/ 4 h 77"/>
                  <a:gd name="T102" fmla="*/ 4 w 67"/>
                  <a:gd name="T103" fmla="*/ 3 h 77"/>
                  <a:gd name="T104" fmla="*/ 0 w 67"/>
                  <a:gd name="T105" fmla="*/ 2 h 77"/>
                  <a:gd name="T106" fmla="*/ 3 w 67"/>
                  <a:gd name="T107" fmla="*/ 1 h 77"/>
                  <a:gd name="T108" fmla="*/ 7 w 67"/>
                  <a:gd name="T109" fmla="*/ 0 h 77"/>
                  <a:gd name="T110" fmla="*/ 12 w 67"/>
                  <a:gd name="T111" fmla="*/ 1 h 77"/>
                  <a:gd name="T112" fmla="*/ 18 w 67"/>
                  <a:gd name="T113" fmla="*/ 2 h 77"/>
                  <a:gd name="T114" fmla="*/ 25 w 67"/>
                  <a:gd name="T115" fmla="*/ 4 h 77"/>
                  <a:gd name="T116" fmla="*/ 31 w 67"/>
                  <a:gd name="T117" fmla="*/ 6 h 77"/>
                  <a:gd name="T118" fmla="*/ 37 w 67"/>
                  <a:gd name="T119" fmla="*/ 9 h 77"/>
                  <a:gd name="T120" fmla="*/ 42 w 67"/>
                  <a:gd name="T121" fmla="*/ 1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7" h="77">
                    <a:moveTo>
                      <a:pt x="42" y="11"/>
                    </a:moveTo>
                    <a:lnTo>
                      <a:pt x="46" y="15"/>
                    </a:lnTo>
                    <a:lnTo>
                      <a:pt x="51" y="18"/>
                    </a:lnTo>
                    <a:lnTo>
                      <a:pt x="55" y="23"/>
                    </a:lnTo>
                    <a:lnTo>
                      <a:pt x="59" y="27"/>
                    </a:lnTo>
                    <a:lnTo>
                      <a:pt x="61" y="32"/>
                    </a:lnTo>
                    <a:lnTo>
                      <a:pt x="64" y="37"/>
                    </a:lnTo>
                    <a:lnTo>
                      <a:pt x="65" y="42"/>
                    </a:lnTo>
                    <a:lnTo>
                      <a:pt x="66" y="47"/>
                    </a:lnTo>
                    <a:lnTo>
                      <a:pt x="65" y="55"/>
                    </a:lnTo>
                    <a:lnTo>
                      <a:pt x="62" y="61"/>
                    </a:lnTo>
                    <a:lnTo>
                      <a:pt x="57" y="67"/>
                    </a:lnTo>
                    <a:lnTo>
                      <a:pt x="52" y="71"/>
                    </a:lnTo>
                    <a:lnTo>
                      <a:pt x="44" y="74"/>
                    </a:lnTo>
                    <a:lnTo>
                      <a:pt x="37" y="75"/>
                    </a:lnTo>
                    <a:lnTo>
                      <a:pt x="29" y="76"/>
                    </a:lnTo>
                    <a:lnTo>
                      <a:pt x="22" y="75"/>
                    </a:lnTo>
                    <a:lnTo>
                      <a:pt x="20" y="75"/>
                    </a:lnTo>
                    <a:lnTo>
                      <a:pt x="19" y="74"/>
                    </a:lnTo>
                    <a:lnTo>
                      <a:pt x="18" y="72"/>
                    </a:lnTo>
                    <a:lnTo>
                      <a:pt x="17" y="71"/>
                    </a:lnTo>
                    <a:lnTo>
                      <a:pt x="18" y="70"/>
                    </a:lnTo>
                    <a:lnTo>
                      <a:pt x="19" y="70"/>
                    </a:lnTo>
                    <a:lnTo>
                      <a:pt x="20" y="70"/>
                    </a:lnTo>
                    <a:lnTo>
                      <a:pt x="22" y="70"/>
                    </a:lnTo>
                    <a:lnTo>
                      <a:pt x="25" y="70"/>
                    </a:lnTo>
                    <a:lnTo>
                      <a:pt x="27" y="70"/>
                    </a:lnTo>
                    <a:lnTo>
                      <a:pt x="29" y="70"/>
                    </a:lnTo>
                    <a:lnTo>
                      <a:pt x="30" y="70"/>
                    </a:lnTo>
                    <a:lnTo>
                      <a:pt x="33" y="70"/>
                    </a:lnTo>
                    <a:lnTo>
                      <a:pt x="37" y="69"/>
                    </a:lnTo>
                    <a:lnTo>
                      <a:pt x="41" y="69"/>
                    </a:lnTo>
                    <a:lnTo>
                      <a:pt x="45" y="68"/>
                    </a:lnTo>
                    <a:lnTo>
                      <a:pt x="49" y="67"/>
                    </a:lnTo>
                    <a:lnTo>
                      <a:pt x="53" y="64"/>
                    </a:lnTo>
                    <a:lnTo>
                      <a:pt x="56" y="61"/>
                    </a:lnTo>
                    <a:lnTo>
                      <a:pt x="60" y="56"/>
                    </a:lnTo>
                    <a:lnTo>
                      <a:pt x="61" y="50"/>
                    </a:lnTo>
                    <a:lnTo>
                      <a:pt x="61" y="45"/>
                    </a:lnTo>
                    <a:lnTo>
                      <a:pt x="59" y="40"/>
                    </a:lnTo>
                    <a:lnTo>
                      <a:pt x="57" y="35"/>
                    </a:lnTo>
                    <a:lnTo>
                      <a:pt x="53" y="31"/>
                    </a:lnTo>
                    <a:lnTo>
                      <a:pt x="49" y="26"/>
                    </a:lnTo>
                    <a:lnTo>
                      <a:pt x="45" y="22"/>
                    </a:lnTo>
                    <a:lnTo>
                      <a:pt x="40" y="19"/>
                    </a:lnTo>
                    <a:lnTo>
                      <a:pt x="35" y="15"/>
                    </a:lnTo>
                    <a:lnTo>
                      <a:pt x="29" y="13"/>
                    </a:lnTo>
                    <a:lnTo>
                      <a:pt x="24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8" y="4"/>
                    </a:lnTo>
                    <a:lnTo>
                      <a:pt x="4" y="3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7" y="0"/>
                    </a:lnTo>
                    <a:lnTo>
                      <a:pt x="12" y="1"/>
                    </a:lnTo>
                    <a:lnTo>
                      <a:pt x="18" y="2"/>
                    </a:lnTo>
                    <a:lnTo>
                      <a:pt x="25" y="4"/>
                    </a:lnTo>
                    <a:lnTo>
                      <a:pt x="31" y="6"/>
                    </a:lnTo>
                    <a:lnTo>
                      <a:pt x="37" y="9"/>
                    </a:lnTo>
                    <a:lnTo>
                      <a:pt x="42" y="11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3" name="Freeform 212"/>
              <p:cNvSpPr>
                <a:spLocks/>
              </p:cNvSpPr>
              <p:nvPr/>
            </p:nvSpPr>
            <p:spPr bwMode="auto">
              <a:xfrm>
                <a:off x="1153" y="1324"/>
                <a:ext cx="44" cy="59"/>
              </a:xfrm>
              <a:custGeom>
                <a:avLst/>
                <a:gdLst>
                  <a:gd name="T0" fmla="*/ 7 w 44"/>
                  <a:gd name="T1" fmla="*/ 19 h 59"/>
                  <a:gd name="T2" fmla="*/ 5 w 44"/>
                  <a:gd name="T3" fmla="*/ 26 h 59"/>
                  <a:gd name="T4" fmla="*/ 6 w 44"/>
                  <a:gd name="T5" fmla="*/ 30 h 59"/>
                  <a:gd name="T6" fmla="*/ 9 w 44"/>
                  <a:gd name="T7" fmla="*/ 35 h 59"/>
                  <a:gd name="T8" fmla="*/ 13 w 44"/>
                  <a:gd name="T9" fmla="*/ 39 h 59"/>
                  <a:gd name="T10" fmla="*/ 18 w 44"/>
                  <a:gd name="T11" fmla="*/ 43 h 59"/>
                  <a:gd name="T12" fmla="*/ 23 w 44"/>
                  <a:gd name="T13" fmla="*/ 46 h 59"/>
                  <a:gd name="T14" fmla="*/ 28 w 44"/>
                  <a:gd name="T15" fmla="*/ 50 h 59"/>
                  <a:gd name="T16" fmla="*/ 33 w 44"/>
                  <a:gd name="T17" fmla="*/ 53 h 59"/>
                  <a:gd name="T18" fmla="*/ 34 w 44"/>
                  <a:gd name="T19" fmla="*/ 54 h 59"/>
                  <a:gd name="T20" fmla="*/ 34 w 44"/>
                  <a:gd name="T21" fmla="*/ 55 h 59"/>
                  <a:gd name="T22" fmla="*/ 34 w 44"/>
                  <a:gd name="T23" fmla="*/ 56 h 59"/>
                  <a:gd name="T24" fmla="*/ 33 w 44"/>
                  <a:gd name="T25" fmla="*/ 57 h 59"/>
                  <a:gd name="T26" fmla="*/ 33 w 44"/>
                  <a:gd name="T27" fmla="*/ 58 h 59"/>
                  <a:gd name="T28" fmla="*/ 31 w 44"/>
                  <a:gd name="T29" fmla="*/ 58 h 59"/>
                  <a:gd name="T30" fmla="*/ 30 w 44"/>
                  <a:gd name="T31" fmla="*/ 58 h 59"/>
                  <a:gd name="T32" fmla="*/ 29 w 44"/>
                  <a:gd name="T33" fmla="*/ 58 h 59"/>
                  <a:gd name="T34" fmla="*/ 23 w 44"/>
                  <a:gd name="T35" fmla="*/ 54 h 59"/>
                  <a:gd name="T36" fmla="*/ 17 w 44"/>
                  <a:gd name="T37" fmla="*/ 51 h 59"/>
                  <a:gd name="T38" fmla="*/ 12 w 44"/>
                  <a:gd name="T39" fmla="*/ 47 h 59"/>
                  <a:gd name="T40" fmla="*/ 7 w 44"/>
                  <a:gd name="T41" fmla="*/ 42 h 59"/>
                  <a:gd name="T42" fmla="*/ 3 w 44"/>
                  <a:gd name="T43" fmla="*/ 37 h 59"/>
                  <a:gd name="T44" fmla="*/ 1 w 44"/>
                  <a:gd name="T45" fmla="*/ 31 h 59"/>
                  <a:gd name="T46" fmla="*/ 0 w 44"/>
                  <a:gd name="T47" fmla="*/ 25 h 59"/>
                  <a:gd name="T48" fmla="*/ 1 w 44"/>
                  <a:gd name="T49" fmla="*/ 18 h 59"/>
                  <a:gd name="T50" fmla="*/ 5 w 44"/>
                  <a:gd name="T51" fmla="*/ 13 h 59"/>
                  <a:gd name="T52" fmla="*/ 10 w 44"/>
                  <a:gd name="T53" fmla="*/ 9 h 59"/>
                  <a:gd name="T54" fmla="*/ 16 w 44"/>
                  <a:gd name="T55" fmla="*/ 5 h 59"/>
                  <a:gd name="T56" fmla="*/ 22 w 44"/>
                  <a:gd name="T57" fmla="*/ 2 h 59"/>
                  <a:gd name="T58" fmla="*/ 29 w 44"/>
                  <a:gd name="T59" fmla="*/ 1 h 59"/>
                  <a:gd name="T60" fmla="*/ 35 w 44"/>
                  <a:gd name="T61" fmla="*/ 0 h 59"/>
                  <a:gd name="T62" fmla="*/ 40 w 44"/>
                  <a:gd name="T63" fmla="*/ 0 h 59"/>
                  <a:gd name="T64" fmla="*/ 43 w 44"/>
                  <a:gd name="T65" fmla="*/ 2 h 59"/>
                  <a:gd name="T66" fmla="*/ 37 w 44"/>
                  <a:gd name="T67" fmla="*/ 3 h 59"/>
                  <a:gd name="T68" fmla="*/ 32 w 44"/>
                  <a:gd name="T69" fmla="*/ 4 h 59"/>
                  <a:gd name="T70" fmla="*/ 27 w 44"/>
                  <a:gd name="T71" fmla="*/ 5 h 59"/>
                  <a:gd name="T72" fmla="*/ 22 w 44"/>
                  <a:gd name="T73" fmla="*/ 7 h 59"/>
                  <a:gd name="T74" fmla="*/ 17 w 44"/>
                  <a:gd name="T75" fmla="*/ 9 h 59"/>
                  <a:gd name="T76" fmla="*/ 13 w 44"/>
                  <a:gd name="T77" fmla="*/ 11 h 59"/>
                  <a:gd name="T78" fmla="*/ 9 w 44"/>
                  <a:gd name="T79" fmla="*/ 15 h 59"/>
                  <a:gd name="T80" fmla="*/ 7 w 44"/>
                  <a:gd name="T81" fmla="*/ 1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" h="59">
                    <a:moveTo>
                      <a:pt x="7" y="19"/>
                    </a:moveTo>
                    <a:lnTo>
                      <a:pt x="5" y="26"/>
                    </a:lnTo>
                    <a:lnTo>
                      <a:pt x="6" y="30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8" y="43"/>
                    </a:lnTo>
                    <a:lnTo>
                      <a:pt x="23" y="46"/>
                    </a:lnTo>
                    <a:lnTo>
                      <a:pt x="28" y="50"/>
                    </a:lnTo>
                    <a:lnTo>
                      <a:pt x="33" y="53"/>
                    </a:lnTo>
                    <a:lnTo>
                      <a:pt x="34" y="54"/>
                    </a:lnTo>
                    <a:lnTo>
                      <a:pt x="34" y="55"/>
                    </a:lnTo>
                    <a:lnTo>
                      <a:pt x="34" y="56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1" y="58"/>
                    </a:lnTo>
                    <a:lnTo>
                      <a:pt x="30" y="58"/>
                    </a:lnTo>
                    <a:lnTo>
                      <a:pt x="29" y="58"/>
                    </a:lnTo>
                    <a:lnTo>
                      <a:pt x="23" y="54"/>
                    </a:lnTo>
                    <a:lnTo>
                      <a:pt x="17" y="51"/>
                    </a:lnTo>
                    <a:lnTo>
                      <a:pt x="12" y="47"/>
                    </a:lnTo>
                    <a:lnTo>
                      <a:pt x="7" y="42"/>
                    </a:lnTo>
                    <a:lnTo>
                      <a:pt x="3" y="37"/>
                    </a:lnTo>
                    <a:lnTo>
                      <a:pt x="1" y="31"/>
                    </a:lnTo>
                    <a:lnTo>
                      <a:pt x="0" y="25"/>
                    </a:lnTo>
                    <a:lnTo>
                      <a:pt x="1" y="18"/>
                    </a:lnTo>
                    <a:lnTo>
                      <a:pt x="5" y="13"/>
                    </a:lnTo>
                    <a:lnTo>
                      <a:pt x="10" y="9"/>
                    </a:lnTo>
                    <a:lnTo>
                      <a:pt x="16" y="5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5" y="0"/>
                    </a:lnTo>
                    <a:lnTo>
                      <a:pt x="40" y="0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4"/>
                    </a:lnTo>
                    <a:lnTo>
                      <a:pt x="27" y="5"/>
                    </a:lnTo>
                    <a:lnTo>
                      <a:pt x="22" y="7"/>
                    </a:lnTo>
                    <a:lnTo>
                      <a:pt x="17" y="9"/>
                    </a:lnTo>
                    <a:lnTo>
                      <a:pt x="13" y="11"/>
                    </a:lnTo>
                    <a:lnTo>
                      <a:pt x="9" y="15"/>
                    </a:lnTo>
                    <a:lnTo>
                      <a:pt x="7" y="19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4" name="Freeform 213"/>
              <p:cNvSpPr>
                <a:spLocks/>
              </p:cNvSpPr>
              <p:nvPr/>
            </p:nvSpPr>
            <p:spPr bwMode="auto">
              <a:xfrm>
                <a:off x="1244" y="1310"/>
                <a:ext cx="110" cy="123"/>
              </a:xfrm>
              <a:custGeom>
                <a:avLst/>
                <a:gdLst>
                  <a:gd name="T0" fmla="*/ 75 w 110"/>
                  <a:gd name="T1" fmla="*/ 22 h 123"/>
                  <a:gd name="T2" fmla="*/ 91 w 110"/>
                  <a:gd name="T3" fmla="*/ 37 h 123"/>
                  <a:gd name="T4" fmla="*/ 103 w 110"/>
                  <a:gd name="T5" fmla="*/ 54 h 123"/>
                  <a:gd name="T6" fmla="*/ 109 w 110"/>
                  <a:gd name="T7" fmla="*/ 73 h 123"/>
                  <a:gd name="T8" fmla="*/ 108 w 110"/>
                  <a:gd name="T9" fmla="*/ 86 h 123"/>
                  <a:gd name="T10" fmla="*/ 105 w 110"/>
                  <a:gd name="T11" fmla="*/ 91 h 123"/>
                  <a:gd name="T12" fmla="*/ 102 w 110"/>
                  <a:gd name="T13" fmla="*/ 96 h 123"/>
                  <a:gd name="T14" fmla="*/ 98 w 110"/>
                  <a:gd name="T15" fmla="*/ 100 h 123"/>
                  <a:gd name="T16" fmla="*/ 90 w 110"/>
                  <a:gd name="T17" fmla="*/ 105 h 123"/>
                  <a:gd name="T18" fmla="*/ 80 w 110"/>
                  <a:gd name="T19" fmla="*/ 109 h 123"/>
                  <a:gd name="T20" fmla="*/ 69 w 110"/>
                  <a:gd name="T21" fmla="*/ 113 h 123"/>
                  <a:gd name="T22" fmla="*/ 57 w 110"/>
                  <a:gd name="T23" fmla="*/ 116 h 123"/>
                  <a:gd name="T24" fmla="*/ 46 w 110"/>
                  <a:gd name="T25" fmla="*/ 118 h 123"/>
                  <a:gd name="T26" fmla="*/ 34 w 110"/>
                  <a:gd name="T27" fmla="*/ 120 h 123"/>
                  <a:gd name="T28" fmla="*/ 23 w 110"/>
                  <a:gd name="T29" fmla="*/ 121 h 123"/>
                  <a:gd name="T30" fmla="*/ 11 w 110"/>
                  <a:gd name="T31" fmla="*/ 121 h 123"/>
                  <a:gd name="T32" fmla="*/ 4 w 110"/>
                  <a:gd name="T33" fmla="*/ 122 h 123"/>
                  <a:gd name="T34" fmla="*/ 1 w 110"/>
                  <a:gd name="T35" fmla="*/ 120 h 123"/>
                  <a:gd name="T36" fmla="*/ 0 w 110"/>
                  <a:gd name="T37" fmla="*/ 116 h 123"/>
                  <a:gd name="T38" fmla="*/ 2 w 110"/>
                  <a:gd name="T39" fmla="*/ 113 h 123"/>
                  <a:gd name="T40" fmla="*/ 10 w 110"/>
                  <a:gd name="T41" fmla="*/ 113 h 123"/>
                  <a:gd name="T42" fmla="*/ 20 w 110"/>
                  <a:gd name="T43" fmla="*/ 113 h 123"/>
                  <a:gd name="T44" fmla="*/ 31 w 110"/>
                  <a:gd name="T45" fmla="*/ 112 h 123"/>
                  <a:gd name="T46" fmla="*/ 42 w 110"/>
                  <a:gd name="T47" fmla="*/ 110 h 123"/>
                  <a:gd name="T48" fmla="*/ 52 w 110"/>
                  <a:gd name="T49" fmla="*/ 109 h 123"/>
                  <a:gd name="T50" fmla="*/ 63 w 110"/>
                  <a:gd name="T51" fmla="*/ 106 h 123"/>
                  <a:gd name="T52" fmla="*/ 73 w 110"/>
                  <a:gd name="T53" fmla="*/ 103 h 123"/>
                  <a:gd name="T54" fmla="*/ 83 w 110"/>
                  <a:gd name="T55" fmla="*/ 99 h 123"/>
                  <a:gd name="T56" fmla="*/ 92 w 110"/>
                  <a:gd name="T57" fmla="*/ 94 h 123"/>
                  <a:gd name="T58" fmla="*/ 97 w 110"/>
                  <a:gd name="T59" fmla="*/ 86 h 123"/>
                  <a:gd name="T60" fmla="*/ 99 w 110"/>
                  <a:gd name="T61" fmla="*/ 77 h 123"/>
                  <a:gd name="T62" fmla="*/ 96 w 110"/>
                  <a:gd name="T63" fmla="*/ 64 h 123"/>
                  <a:gd name="T64" fmla="*/ 92 w 110"/>
                  <a:gd name="T65" fmla="*/ 53 h 123"/>
                  <a:gd name="T66" fmla="*/ 86 w 110"/>
                  <a:gd name="T67" fmla="*/ 44 h 123"/>
                  <a:gd name="T68" fmla="*/ 79 w 110"/>
                  <a:gd name="T69" fmla="*/ 36 h 123"/>
                  <a:gd name="T70" fmla="*/ 70 w 110"/>
                  <a:gd name="T71" fmla="*/ 28 h 123"/>
                  <a:gd name="T72" fmla="*/ 60 w 110"/>
                  <a:gd name="T73" fmla="*/ 21 h 123"/>
                  <a:gd name="T74" fmla="*/ 48 w 110"/>
                  <a:gd name="T75" fmla="*/ 13 h 123"/>
                  <a:gd name="T76" fmla="*/ 35 w 110"/>
                  <a:gd name="T77" fmla="*/ 7 h 123"/>
                  <a:gd name="T78" fmla="*/ 23 w 110"/>
                  <a:gd name="T79" fmla="*/ 2 h 123"/>
                  <a:gd name="T80" fmla="*/ 23 w 110"/>
                  <a:gd name="T81" fmla="*/ 0 h 123"/>
                  <a:gd name="T82" fmla="*/ 34 w 110"/>
                  <a:gd name="T83" fmla="*/ 2 h 123"/>
                  <a:gd name="T84" fmla="*/ 48 w 110"/>
                  <a:gd name="T85" fmla="*/ 6 h 123"/>
                  <a:gd name="T86" fmla="*/ 61 w 110"/>
                  <a:gd name="T87" fmla="*/ 1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0" h="123">
                    <a:moveTo>
                      <a:pt x="67" y="16"/>
                    </a:moveTo>
                    <a:lnTo>
                      <a:pt x="75" y="22"/>
                    </a:lnTo>
                    <a:lnTo>
                      <a:pt x="83" y="29"/>
                    </a:lnTo>
                    <a:lnTo>
                      <a:pt x="91" y="37"/>
                    </a:lnTo>
                    <a:lnTo>
                      <a:pt x="98" y="45"/>
                    </a:lnTo>
                    <a:lnTo>
                      <a:pt x="103" y="54"/>
                    </a:lnTo>
                    <a:lnTo>
                      <a:pt x="107" y="63"/>
                    </a:lnTo>
                    <a:lnTo>
                      <a:pt x="109" y="73"/>
                    </a:lnTo>
                    <a:lnTo>
                      <a:pt x="109" y="84"/>
                    </a:lnTo>
                    <a:lnTo>
                      <a:pt x="108" y="86"/>
                    </a:lnTo>
                    <a:lnTo>
                      <a:pt x="107" y="89"/>
                    </a:lnTo>
                    <a:lnTo>
                      <a:pt x="105" y="91"/>
                    </a:lnTo>
                    <a:lnTo>
                      <a:pt x="104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98" y="100"/>
                    </a:lnTo>
                    <a:lnTo>
                      <a:pt x="95" y="102"/>
                    </a:lnTo>
                    <a:lnTo>
                      <a:pt x="90" y="105"/>
                    </a:lnTo>
                    <a:lnTo>
                      <a:pt x="85" y="107"/>
                    </a:lnTo>
                    <a:lnTo>
                      <a:pt x="80" y="109"/>
                    </a:lnTo>
                    <a:lnTo>
                      <a:pt x="74" y="111"/>
                    </a:lnTo>
                    <a:lnTo>
                      <a:pt x="69" y="113"/>
                    </a:lnTo>
                    <a:lnTo>
                      <a:pt x="63" y="114"/>
                    </a:lnTo>
                    <a:lnTo>
                      <a:pt x="57" y="116"/>
                    </a:lnTo>
                    <a:lnTo>
                      <a:pt x="52" y="117"/>
                    </a:lnTo>
                    <a:lnTo>
                      <a:pt x="46" y="118"/>
                    </a:lnTo>
                    <a:lnTo>
                      <a:pt x="40" y="119"/>
                    </a:lnTo>
                    <a:lnTo>
                      <a:pt x="34" y="120"/>
                    </a:lnTo>
                    <a:lnTo>
                      <a:pt x="28" y="120"/>
                    </a:lnTo>
                    <a:lnTo>
                      <a:pt x="23" y="121"/>
                    </a:lnTo>
                    <a:lnTo>
                      <a:pt x="17" y="121"/>
                    </a:lnTo>
                    <a:lnTo>
                      <a:pt x="11" y="121"/>
                    </a:lnTo>
                    <a:lnTo>
                      <a:pt x="5" y="122"/>
                    </a:lnTo>
                    <a:lnTo>
                      <a:pt x="4" y="122"/>
                    </a:lnTo>
                    <a:lnTo>
                      <a:pt x="2" y="121"/>
                    </a:lnTo>
                    <a:lnTo>
                      <a:pt x="1" y="120"/>
                    </a:lnTo>
                    <a:lnTo>
                      <a:pt x="0" y="118"/>
                    </a:lnTo>
                    <a:lnTo>
                      <a:pt x="0" y="116"/>
                    </a:lnTo>
                    <a:lnTo>
                      <a:pt x="1" y="114"/>
                    </a:lnTo>
                    <a:lnTo>
                      <a:pt x="2" y="113"/>
                    </a:lnTo>
                    <a:lnTo>
                      <a:pt x="4" y="113"/>
                    </a:lnTo>
                    <a:lnTo>
                      <a:pt x="10" y="113"/>
                    </a:lnTo>
                    <a:lnTo>
                      <a:pt x="15" y="113"/>
                    </a:lnTo>
                    <a:lnTo>
                      <a:pt x="20" y="113"/>
                    </a:lnTo>
                    <a:lnTo>
                      <a:pt x="25" y="112"/>
                    </a:lnTo>
                    <a:lnTo>
                      <a:pt x="31" y="112"/>
                    </a:lnTo>
                    <a:lnTo>
                      <a:pt x="37" y="111"/>
                    </a:lnTo>
                    <a:lnTo>
                      <a:pt x="42" y="110"/>
                    </a:lnTo>
                    <a:lnTo>
                      <a:pt x="47" y="110"/>
                    </a:lnTo>
                    <a:lnTo>
                      <a:pt x="52" y="109"/>
                    </a:lnTo>
                    <a:lnTo>
                      <a:pt x="58" y="107"/>
                    </a:lnTo>
                    <a:lnTo>
                      <a:pt x="63" y="106"/>
                    </a:lnTo>
                    <a:lnTo>
                      <a:pt x="68" y="105"/>
                    </a:lnTo>
                    <a:lnTo>
                      <a:pt x="73" y="103"/>
                    </a:lnTo>
                    <a:lnTo>
                      <a:pt x="78" y="101"/>
                    </a:lnTo>
                    <a:lnTo>
                      <a:pt x="83" y="99"/>
                    </a:lnTo>
                    <a:lnTo>
                      <a:pt x="88" y="96"/>
                    </a:lnTo>
                    <a:lnTo>
                      <a:pt x="92" y="94"/>
                    </a:lnTo>
                    <a:lnTo>
                      <a:pt x="95" y="90"/>
                    </a:lnTo>
                    <a:lnTo>
                      <a:pt x="97" y="86"/>
                    </a:lnTo>
                    <a:lnTo>
                      <a:pt x="99" y="82"/>
                    </a:lnTo>
                    <a:lnTo>
                      <a:pt x="99" y="77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5" y="59"/>
                    </a:lnTo>
                    <a:lnTo>
                      <a:pt x="92" y="53"/>
                    </a:lnTo>
                    <a:lnTo>
                      <a:pt x="89" y="48"/>
                    </a:lnTo>
                    <a:lnTo>
                      <a:pt x="86" y="44"/>
                    </a:lnTo>
                    <a:lnTo>
                      <a:pt x="83" y="40"/>
                    </a:lnTo>
                    <a:lnTo>
                      <a:pt x="79" y="36"/>
                    </a:lnTo>
                    <a:lnTo>
                      <a:pt x="75" y="32"/>
                    </a:lnTo>
                    <a:lnTo>
                      <a:pt x="70" y="28"/>
                    </a:lnTo>
                    <a:lnTo>
                      <a:pt x="65" y="24"/>
                    </a:lnTo>
                    <a:lnTo>
                      <a:pt x="60" y="21"/>
                    </a:lnTo>
                    <a:lnTo>
                      <a:pt x="54" y="17"/>
                    </a:lnTo>
                    <a:lnTo>
                      <a:pt x="48" y="13"/>
                    </a:lnTo>
                    <a:lnTo>
                      <a:pt x="41" y="10"/>
                    </a:lnTo>
                    <a:lnTo>
                      <a:pt x="35" y="7"/>
                    </a:lnTo>
                    <a:lnTo>
                      <a:pt x="29" y="4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1" y="4"/>
                    </a:lnTo>
                    <a:lnTo>
                      <a:pt x="48" y="6"/>
                    </a:lnTo>
                    <a:lnTo>
                      <a:pt x="55" y="9"/>
                    </a:lnTo>
                    <a:lnTo>
                      <a:pt x="61" y="13"/>
                    </a:lnTo>
                    <a:lnTo>
                      <a:pt x="67" y="16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>
                <a:off x="1105" y="1306"/>
                <a:ext cx="96" cy="82"/>
              </a:xfrm>
              <a:custGeom>
                <a:avLst/>
                <a:gdLst>
                  <a:gd name="T0" fmla="*/ 16 w 96"/>
                  <a:gd name="T1" fmla="*/ 25 h 82"/>
                  <a:gd name="T2" fmla="*/ 12 w 96"/>
                  <a:gd name="T3" fmla="*/ 29 h 82"/>
                  <a:gd name="T4" fmla="*/ 9 w 96"/>
                  <a:gd name="T5" fmla="*/ 35 h 82"/>
                  <a:gd name="T6" fmla="*/ 8 w 96"/>
                  <a:gd name="T7" fmla="*/ 40 h 82"/>
                  <a:gd name="T8" fmla="*/ 8 w 96"/>
                  <a:gd name="T9" fmla="*/ 46 h 82"/>
                  <a:gd name="T10" fmla="*/ 9 w 96"/>
                  <a:gd name="T11" fmla="*/ 51 h 82"/>
                  <a:gd name="T12" fmla="*/ 10 w 96"/>
                  <a:gd name="T13" fmla="*/ 55 h 82"/>
                  <a:gd name="T14" fmla="*/ 13 w 96"/>
                  <a:gd name="T15" fmla="*/ 59 h 82"/>
                  <a:gd name="T16" fmla="*/ 16 w 96"/>
                  <a:gd name="T17" fmla="*/ 62 h 82"/>
                  <a:gd name="T18" fmla="*/ 19 w 96"/>
                  <a:gd name="T19" fmla="*/ 66 h 82"/>
                  <a:gd name="T20" fmla="*/ 23 w 96"/>
                  <a:gd name="T21" fmla="*/ 69 h 82"/>
                  <a:gd name="T22" fmla="*/ 26 w 96"/>
                  <a:gd name="T23" fmla="*/ 72 h 82"/>
                  <a:gd name="T24" fmla="*/ 30 w 96"/>
                  <a:gd name="T25" fmla="*/ 75 h 82"/>
                  <a:gd name="T26" fmla="*/ 31 w 96"/>
                  <a:gd name="T27" fmla="*/ 77 h 82"/>
                  <a:gd name="T28" fmla="*/ 31 w 96"/>
                  <a:gd name="T29" fmla="*/ 78 h 82"/>
                  <a:gd name="T30" fmla="*/ 31 w 96"/>
                  <a:gd name="T31" fmla="*/ 79 h 82"/>
                  <a:gd name="T32" fmla="*/ 30 w 96"/>
                  <a:gd name="T33" fmla="*/ 80 h 82"/>
                  <a:gd name="T34" fmla="*/ 29 w 96"/>
                  <a:gd name="T35" fmla="*/ 81 h 82"/>
                  <a:gd name="T36" fmla="*/ 27 w 96"/>
                  <a:gd name="T37" fmla="*/ 81 h 82"/>
                  <a:gd name="T38" fmla="*/ 26 w 96"/>
                  <a:gd name="T39" fmla="*/ 81 h 82"/>
                  <a:gd name="T40" fmla="*/ 25 w 96"/>
                  <a:gd name="T41" fmla="*/ 80 h 82"/>
                  <a:gd name="T42" fmla="*/ 17 w 96"/>
                  <a:gd name="T43" fmla="*/ 75 h 82"/>
                  <a:gd name="T44" fmla="*/ 10 w 96"/>
                  <a:gd name="T45" fmla="*/ 69 h 82"/>
                  <a:gd name="T46" fmla="*/ 5 w 96"/>
                  <a:gd name="T47" fmla="*/ 61 h 82"/>
                  <a:gd name="T48" fmla="*/ 1 w 96"/>
                  <a:gd name="T49" fmla="*/ 54 h 82"/>
                  <a:gd name="T50" fmla="*/ 0 w 96"/>
                  <a:gd name="T51" fmla="*/ 45 h 82"/>
                  <a:gd name="T52" fmla="*/ 1 w 96"/>
                  <a:gd name="T53" fmla="*/ 37 h 82"/>
                  <a:gd name="T54" fmla="*/ 4 w 96"/>
                  <a:gd name="T55" fmla="*/ 29 h 82"/>
                  <a:gd name="T56" fmla="*/ 10 w 96"/>
                  <a:gd name="T57" fmla="*/ 22 h 82"/>
                  <a:gd name="T58" fmla="*/ 15 w 96"/>
                  <a:gd name="T59" fmla="*/ 19 h 82"/>
                  <a:gd name="T60" fmla="*/ 21 w 96"/>
                  <a:gd name="T61" fmla="*/ 15 h 82"/>
                  <a:gd name="T62" fmla="*/ 27 w 96"/>
                  <a:gd name="T63" fmla="*/ 13 h 82"/>
                  <a:gd name="T64" fmla="*/ 33 w 96"/>
                  <a:gd name="T65" fmla="*/ 10 h 82"/>
                  <a:gd name="T66" fmla="*/ 40 w 96"/>
                  <a:gd name="T67" fmla="*/ 8 h 82"/>
                  <a:gd name="T68" fmla="*/ 47 w 96"/>
                  <a:gd name="T69" fmla="*/ 6 h 82"/>
                  <a:gd name="T70" fmla="*/ 54 w 96"/>
                  <a:gd name="T71" fmla="*/ 4 h 82"/>
                  <a:gd name="T72" fmla="*/ 61 w 96"/>
                  <a:gd name="T73" fmla="*/ 3 h 82"/>
                  <a:gd name="T74" fmla="*/ 67 w 96"/>
                  <a:gd name="T75" fmla="*/ 1 h 82"/>
                  <a:gd name="T76" fmla="*/ 74 w 96"/>
                  <a:gd name="T77" fmla="*/ 1 h 82"/>
                  <a:gd name="T78" fmla="*/ 79 w 96"/>
                  <a:gd name="T79" fmla="*/ 0 h 82"/>
                  <a:gd name="T80" fmla="*/ 84 w 96"/>
                  <a:gd name="T81" fmla="*/ 0 h 82"/>
                  <a:gd name="T82" fmla="*/ 89 w 96"/>
                  <a:gd name="T83" fmla="*/ 0 h 82"/>
                  <a:gd name="T84" fmla="*/ 92 w 96"/>
                  <a:gd name="T85" fmla="*/ 0 h 82"/>
                  <a:gd name="T86" fmla="*/ 94 w 96"/>
                  <a:gd name="T87" fmla="*/ 1 h 82"/>
                  <a:gd name="T88" fmla="*/ 95 w 96"/>
                  <a:gd name="T89" fmla="*/ 2 h 82"/>
                  <a:gd name="T90" fmla="*/ 91 w 96"/>
                  <a:gd name="T91" fmla="*/ 3 h 82"/>
                  <a:gd name="T92" fmla="*/ 87 w 96"/>
                  <a:gd name="T93" fmla="*/ 3 h 82"/>
                  <a:gd name="T94" fmla="*/ 82 w 96"/>
                  <a:gd name="T95" fmla="*/ 4 h 82"/>
                  <a:gd name="T96" fmla="*/ 77 w 96"/>
                  <a:gd name="T97" fmla="*/ 4 h 82"/>
                  <a:gd name="T98" fmla="*/ 72 w 96"/>
                  <a:gd name="T99" fmla="*/ 5 h 82"/>
                  <a:gd name="T100" fmla="*/ 67 w 96"/>
                  <a:gd name="T101" fmla="*/ 6 h 82"/>
                  <a:gd name="T102" fmla="*/ 62 w 96"/>
                  <a:gd name="T103" fmla="*/ 7 h 82"/>
                  <a:gd name="T104" fmla="*/ 57 w 96"/>
                  <a:gd name="T105" fmla="*/ 8 h 82"/>
                  <a:gd name="T106" fmla="*/ 51 w 96"/>
                  <a:gd name="T107" fmla="*/ 10 h 82"/>
                  <a:gd name="T108" fmla="*/ 46 w 96"/>
                  <a:gd name="T109" fmla="*/ 11 h 82"/>
                  <a:gd name="T110" fmla="*/ 40 w 96"/>
                  <a:gd name="T111" fmla="*/ 13 h 82"/>
                  <a:gd name="T112" fmla="*/ 35 w 96"/>
                  <a:gd name="T113" fmla="*/ 15 h 82"/>
                  <a:gd name="T114" fmla="*/ 30 w 96"/>
                  <a:gd name="T115" fmla="*/ 17 h 82"/>
                  <a:gd name="T116" fmla="*/ 25 w 96"/>
                  <a:gd name="T117" fmla="*/ 19 h 82"/>
                  <a:gd name="T118" fmla="*/ 20 w 96"/>
                  <a:gd name="T119" fmla="*/ 22 h 82"/>
                  <a:gd name="T120" fmla="*/ 16 w 96"/>
                  <a:gd name="T121" fmla="*/ 2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" h="82">
                    <a:moveTo>
                      <a:pt x="16" y="25"/>
                    </a:moveTo>
                    <a:lnTo>
                      <a:pt x="12" y="29"/>
                    </a:lnTo>
                    <a:lnTo>
                      <a:pt x="9" y="35"/>
                    </a:lnTo>
                    <a:lnTo>
                      <a:pt x="8" y="40"/>
                    </a:lnTo>
                    <a:lnTo>
                      <a:pt x="8" y="46"/>
                    </a:lnTo>
                    <a:lnTo>
                      <a:pt x="9" y="51"/>
                    </a:lnTo>
                    <a:lnTo>
                      <a:pt x="10" y="55"/>
                    </a:lnTo>
                    <a:lnTo>
                      <a:pt x="13" y="59"/>
                    </a:lnTo>
                    <a:lnTo>
                      <a:pt x="16" y="62"/>
                    </a:lnTo>
                    <a:lnTo>
                      <a:pt x="19" y="66"/>
                    </a:lnTo>
                    <a:lnTo>
                      <a:pt x="23" y="69"/>
                    </a:lnTo>
                    <a:lnTo>
                      <a:pt x="26" y="72"/>
                    </a:lnTo>
                    <a:lnTo>
                      <a:pt x="30" y="75"/>
                    </a:lnTo>
                    <a:lnTo>
                      <a:pt x="31" y="77"/>
                    </a:lnTo>
                    <a:lnTo>
                      <a:pt x="31" y="78"/>
                    </a:lnTo>
                    <a:lnTo>
                      <a:pt x="31" y="79"/>
                    </a:lnTo>
                    <a:lnTo>
                      <a:pt x="30" y="80"/>
                    </a:lnTo>
                    <a:lnTo>
                      <a:pt x="29" y="81"/>
                    </a:lnTo>
                    <a:lnTo>
                      <a:pt x="27" y="81"/>
                    </a:lnTo>
                    <a:lnTo>
                      <a:pt x="26" y="81"/>
                    </a:lnTo>
                    <a:lnTo>
                      <a:pt x="25" y="80"/>
                    </a:lnTo>
                    <a:lnTo>
                      <a:pt x="17" y="75"/>
                    </a:lnTo>
                    <a:lnTo>
                      <a:pt x="10" y="69"/>
                    </a:lnTo>
                    <a:lnTo>
                      <a:pt x="5" y="61"/>
                    </a:lnTo>
                    <a:lnTo>
                      <a:pt x="1" y="54"/>
                    </a:lnTo>
                    <a:lnTo>
                      <a:pt x="0" y="45"/>
                    </a:lnTo>
                    <a:lnTo>
                      <a:pt x="1" y="37"/>
                    </a:lnTo>
                    <a:lnTo>
                      <a:pt x="4" y="29"/>
                    </a:lnTo>
                    <a:lnTo>
                      <a:pt x="10" y="22"/>
                    </a:lnTo>
                    <a:lnTo>
                      <a:pt x="15" y="19"/>
                    </a:lnTo>
                    <a:lnTo>
                      <a:pt x="21" y="15"/>
                    </a:lnTo>
                    <a:lnTo>
                      <a:pt x="27" y="13"/>
                    </a:lnTo>
                    <a:lnTo>
                      <a:pt x="33" y="10"/>
                    </a:lnTo>
                    <a:lnTo>
                      <a:pt x="40" y="8"/>
                    </a:lnTo>
                    <a:lnTo>
                      <a:pt x="47" y="6"/>
                    </a:lnTo>
                    <a:lnTo>
                      <a:pt x="54" y="4"/>
                    </a:lnTo>
                    <a:lnTo>
                      <a:pt x="61" y="3"/>
                    </a:lnTo>
                    <a:lnTo>
                      <a:pt x="67" y="1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0"/>
                    </a:lnTo>
                    <a:lnTo>
                      <a:pt x="92" y="0"/>
                    </a:lnTo>
                    <a:lnTo>
                      <a:pt x="94" y="1"/>
                    </a:lnTo>
                    <a:lnTo>
                      <a:pt x="95" y="2"/>
                    </a:lnTo>
                    <a:lnTo>
                      <a:pt x="91" y="3"/>
                    </a:lnTo>
                    <a:lnTo>
                      <a:pt x="87" y="3"/>
                    </a:lnTo>
                    <a:lnTo>
                      <a:pt x="82" y="4"/>
                    </a:lnTo>
                    <a:lnTo>
                      <a:pt x="77" y="4"/>
                    </a:lnTo>
                    <a:lnTo>
                      <a:pt x="72" y="5"/>
                    </a:lnTo>
                    <a:lnTo>
                      <a:pt x="67" y="6"/>
                    </a:lnTo>
                    <a:lnTo>
                      <a:pt x="62" y="7"/>
                    </a:lnTo>
                    <a:lnTo>
                      <a:pt x="57" y="8"/>
                    </a:lnTo>
                    <a:lnTo>
                      <a:pt x="51" y="10"/>
                    </a:lnTo>
                    <a:lnTo>
                      <a:pt x="46" y="11"/>
                    </a:lnTo>
                    <a:lnTo>
                      <a:pt x="40" y="13"/>
                    </a:lnTo>
                    <a:lnTo>
                      <a:pt x="35" y="15"/>
                    </a:lnTo>
                    <a:lnTo>
                      <a:pt x="30" y="17"/>
                    </a:lnTo>
                    <a:lnTo>
                      <a:pt x="25" y="19"/>
                    </a:lnTo>
                    <a:lnTo>
                      <a:pt x="20" y="22"/>
                    </a:lnTo>
                    <a:lnTo>
                      <a:pt x="16" y="25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1039" y="1301"/>
                <a:ext cx="84" cy="101"/>
              </a:xfrm>
              <a:custGeom>
                <a:avLst/>
                <a:gdLst>
                  <a:gd name="T0" fmla="*/ 13 w 84"/>
                  <a:gd name="T1" fmla="*/ 40 h 101"/>
                  <a:gd name="T2" fmla="*/ 9 w 84"/>
                  <a:gd name="T3" fmla="*/ 46 h 101"/>
                  <a:gd name="T4" fmla="*/ 7 w 84"/>
                  <a:gd name="T5" fmla="*/ 53 h 101"/>
                  <a:gd name="T6" fmla="*/ 8 w 84"/>
                  <a:gd name="T7" fmla="*/ 60 h 101"/>
                  <a:gd name="T8" fmla="*/ 13 w 84"/>
                  <a:gd name="T9" fmla="*/ 67 h 101"/>
                  <a:gd name="T10" fmla="*/ 19 w 84"/>
                  <a:gd name="T11" fmla="*/ 74 h 101"/>
                  <a:gd name="T12" fmla="*/ 27 w 84"/>
                  <a:gd name="T13" fmla="*/ 79 h 101"/>
                  <a:gd name="T14" fmla="*/ 35 w 84"/>
                  <a:gd name="T15" fmla="*/ 85 h 101"/>
                  <a:gd name="T16" fmla="*/ 40 w 84"/>
                  <a:gd name="T17" fmla="*/ 89 h 101"/>
                  <a:gd name="T18" fmla="*/ 41 w 84"/>
                  <a:gd name="T19" fmla="*/ 92 h 101"/>
                  <a:gd name="T20" fmla="*/ 42 w 84"/>
                  <a:gd name="T21" fmla="*/ 95 h 101"/>
                  <a:gd name="T22" fmla="*/ 42 w 84"/>
                  <a:gd name="T23" fmla="*/ 98 h 101"/>
                  <a:gd name="T24" fmla="*/ 39 w 84"/>
                  <a:gd name="T25" fmla="*/ 100 h 101"/>
                  <a:gd name="T26" fmla="*/ 36 w 84"/>
                  <a:gd name="T27" fmla="*/ 99 h 101"/>
                  <a:gd name="T28" fmla="*/ 31 w 84"/>
                  <a:gd name="T29" fmla="*/ 94 h 101"/>
                  <a:gd name="T30" fmla="*/ 22 w 84"/>
                  <a:gd name="T31" fmla="*/ 87 h 101"/>
                  <a:gd name="T32" fmla="*/ 13 w 84"/>
                  <a:gd name="T33" fmla="*/ 79 h 101"/>
                  <a:gd name="T34" fmla="*/ 5 w 84"/>
                  <a:gd name="T35" fmla="*/ 71 h 101"/>
                  <a:gd name="T36" fmla="*/ 0 w 84"/>
                  <a:gd name="T37" fmla="*/ 60 h 101"/>
                  <a:gd name="T38" fmla="*/ 1 w 84"/>
                  <a:gd name="T39" fmla="*/ 49 h 101"/>
                  <a:gd name="T40" fmla="*/ 6 w 84"/>
                  <a:gd name="T41" fmla="*/ 38 h 101"/>
                  <a:gd name="T42" fmla="*/ 14 w 84"/>
                  <a:gd name="T43" fmla="*/ 30 h 101"/>
                  <a:gd name="T44" fmla="*/ 23 w 84"/>
                  <a:gd name="T45" fmla="*/ 24 h 101"/>
                  <a:gd name="T46" fmla="*/ 32 w 84"/>
                  <a:gd name="T47" fmla="*/ 20 h 101"/>
                  <a:gd name="T48" fmla="*/ 42 w 84"/>
                  <a:gd name="T49" fmla="*/ 15 h 101"/>
                  <a:gd name="T50" fmla="*/ 52 w 84"/>
                  <a:gd name="T51" fmla="*/ 10 h 101"/>
                  <a:gd name="T52" fmla="*/ 61 w 84"/>
                  <a:gd name="T53" fmla="*/ 6 h 101"/>
                  <a:gd name="T54" fmla="*/ 69 w 84"/>
                  <a:gd name="T55" fmla="*/ 3 h 101"/>
                  <a:gd name="T56" fmla="*/ 76 w 84"/>
                  <a:gd name="T57" fmla="*/ 0 h 101"/>
                  <a:gd name="T58" fmla="*/ 81 w 84"/>
                  <a:gd name="T59" fmla="*/ 0 h 101"/>
                  <a:gd name="T60" fmla="*/ 79 w 84"/>
                  <a:gd name="T61" fmla="*/ 3 h 101"/>
                  <a:gd name="T62" fmla="*/ 71 w 84"/>
                  <a:gd name="T63" fmla="*/ 6 h 101"/>
                  <a:gd name="T64" fmla="*/ 63 w 84"/>
                  <a:gd name="T65" fmla="*/ 10 h 101"/>
                  <a:gd name="T66" fmla="*/ 54 w 84"/>
                  <a:gd name="T67" fmla="*/ 14 h 101"/>
                  <a:gd name="T68" fmla="*/ 45 w 84"/>
                  <a:gd name="T69" fmla="*/ 18 h 101"/>
                  <a:gd name="T70" fmla="*/ 36 w 84"/>
                  <a:gd name="T71" fmla="*/ 23 h 101"/>
                  <a:gd name="T72" fmla="*/ 27 w 84"/>
                  <a:gd name="T73" fmla="*/ 28 h 101"/>
                  <a:gd name="T74" fmla="*/ 19 w 84"/>
                  <a:gd name="T75" fmla="*/ 3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4" h="101">
                    <a:moveTo>
                      <a:pt x="15" y="37"/>
                    </a:moveTo>
                    <a:lnTo>
                      <a:pt x="13" y="40"/>
                    </a:lnTo>
                    <a:lnTo>
                      <a:pt x="11" y="43"/>
                    </a:lnTo>
                    <a:lnTo>
                      <a:pt x="9" y="46"/>
                    </a:lnTo>
                    <a:lnTo>
                      <a:pt x="8" y="49"/>
                    </a:lnTo>
                    <a:lnTo>
                      <a:pt x="7" y="53"/>
                    </a:lnTo>
                    <a:lnTo>
                      <a:pt x="7" y="57"/>
                    </a:lnTo>
                    <a:lnTo>
                      <a:pt x="8" y="60"/>
                    </a:lnTo>
                    <a:lnTo>
                      <a:pt x="10" y="64"/>
                    </a:lnTo>
                    <a:lnTo>
                      <a:pt x="13" y="67"/>
                    </a:lnTo>
                    <a:lnTo>
                      <a:pt x="16" y="71"/>
                    </a:lnTo>
                    <a:lnTo>
                      <a:pt x="19" y="74"/>
                    </a:lnTo>
                    <a:lnTo>
                      <a:pt x="23" y="77"/>
                    </a:lnTo>
                    <a:lnTo>
                      <a:pt x="27" y="79"/>
                    </a:lnTo>
                    <a:lnTo>
                      <a:pt x="31" y="82"/>
                    </a:lnTo>
                    <a:lnTo>
                      <a:pt x="35" y="85"/>
                    </a:lnTo>
                    <a:lnTo>
                      <a:pt x="38" y="88"/>
                    </a:lnTo>
                    <a:lnTo>
                      <a:pt x="40" y="89"/>
                    </a:lnTo>
                    <a:lnTo>
                      <a:pt x="40" y="91"/>
                    </a:lnTo>
                    <a:lnTo>
                      <a:pt x="41" y="92"/>
                    </a:lnTo>
                    <a:lnTo>
                      <a:pt x="42" y="94"/>
                    </a:lnTo>
                    <a:lnTo>
                      <a:pt x="42" y="95"/>
                    </a:lnTo>
                    <a:lnTo>
                      <a:pt x="42" y="97"/>
                    </a:lnTo>
                    <a:lnTo>
                      <a:pt x="42" y="98"/>
                    </a:lnTo>
                    <a:lnTo>
                      <a:pt x="40" y="99"/>
                    </a:lnTo>
                    <a:lnTo>
                      <a:pt x="39" y="100"/>
                    </a:lnTo>
                    <a:lnTo>
                      <a:pt x="37" y="100"/>
                    </a:lnTo>
                    <a:lnTo>
                      <a:pt x="36" y="99"/>
                    </a:lnTo>
                    <a:lnTo>
                      <a:pt x="35" y="98"/>
                    </a:lnTo>
                    <a:lnTo>
                      <a:pt x="31" y="94"/>
                    </a:lnTo>
                    <a:lnTo>
                      <a:pt x="26" y="90"/>
                    </a:lnTo>
                    <a:lnTo>
                      <a:pt x="22" y="87"/>
                    </a:lnTo>
                    <a:lnTo>
                      <a:pt x="17" y="83"/>
                    </a:lnTo>
                    <a:lnTo>
                      <a:pt x="13" y="79"/>
                    </a:lnTo>
                    <a:lnTo>
                      <a:pt x="9" y="75"/>
                    </a:lnTo>
                    <a:lnTo>
                      <a:pt x="5" y="71"/>
                    </a:lnTo>
                    <a:lnTo>
                      <a:pt x="2" y="66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6" y="38"/>
                    </a:lnTo>
                    <a:lnTo>
                      <a:pt x="9" y="34"/>
                    </a:lnTo>
                    <a:lnTo>
                      <a:pt x="14" y="30"/>
                    </a:lnTo>
                    <a:lnTo>
                      <a:pt x="19" y="27"/>
                    </a:lnTo>
                    <a:lnTo>
                      <a:pt x="23" y="24"/>
                    </a:lnTo>
                    <a:lnTo>
                      <a:pt x="28" y="22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42" y="15"/>
                    </a:lnTo>
                    <a:lnTo>
                      <a:pt x="47" y="13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1" y="6"/>
                    </a:lnTo>
                    <a:lnTo>
                      <a:pt x="65" y="4"/>
                    </a:lnTo>
                    <a:lnTo>
                      <a:pt x="69" y="3"/>
                    </a:lnTo>
                    <a:lnTo>
                      <a:pt x="73" y="2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1"/>
                    </a:lnTo>
                    <a:lnTo>
                      <a:pt x="79" y="3"/>
                    </a:lnTo>
                    <a:lnTo>
                      <a:pt x="75" y="4"/>
                    </a:lnTo>
                    <a:lnTo>
                      <a:pt x="71" y="6"/>
                    </a:lnTo>
                    <a:lnTo>
                      <a:pt x="67" y="8"/>
                    </a:lnTo>
                    <a:lnTo>
                      <a:pt x="63" y="10"/>
                    </a:lnTo>
                    <a:lnTo>
                      <a:pt x="58" y="12"/>
                    </a:lnTo>
                    <a:lnTo>
                      <a:pt x="54" y="14"/>
                    </a:lnTo>
                    <a:lnTo>
                      <a:pt x="50" y="16"/>
                    </a:lnTo>
                    <a:lnTo>
                      <a:pt x="45" y="18"/>
                    </a:lnTo>
                    <a:lnTo>
                      <a:pt x="40" y="21"/>
                    </a:lnTo>
                    <a:lnTo>
                      <a:pt x="36" y="23"/>
                    </a:lnTo>
                    <a:lnTo>
                      <a:pt x="32" y="25"/>
                    </a:lnTo>
                    <a:lnTo>
                      <a:pt x="27" y="28"/>
                    </a:lnTo>
                    <a:lnTo>
                      <a:pt x="23" y="31"/>
                    </a:lnTo>
                    <a:lnTo>
                      <a:pt x="19" y="34"/>
                    </a:lnTo>
                    <a:lnTo>
                      <a:pt x="15" y="37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7" name="AutoShape 79"/>
              <p:cNvSpPr>
                <a:spLocks noChangeArrowheads="1"/>
              </p:cNvSpPr>
              <p:nvPr/>
            </p:nvSpPr>
            <p:spPr bwMode="auto">
              <a:xfrm rot="1320000">
                <a:off x="1078" y="1458"/>
                <a:ext cx="72" cy="96"/>
              </a:xfrm>
              <a:prstGeom prst="roundRect">
                <a:avLst>
                  <a:gd name="adj" fmla="val 16630"/>
                </a:avLst>
              </a:prstGeom>
              <a:solidFill>
                <a:schemeClr val="accent2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721" y="1797"/>
              <a:ext cx="814" cy="1634"/>
              <a:chOff x="721" y="1797"/>
              <a:chExt cx="814" cy="1634"/>
            </a:xfrm>
          </p:grpSpPr>
          <p:grpSp>
            <p:nvGrpSpPr>
              <p:cNvPr id="150" name="Group 149"/>
              <p:cNvGrpSpPr>
                <a:grpSpLocks/>
              </p:cNvGrpSpPr>
              <p:nvPr/>
            </p:nvGrpSpPr>
            <p:grpSpPr bwMode="auto">
              <a:xfrm>
                <a:off x="721" y="1797"/>
                <a:ext cx="814" cy="1634"/>
                <a:chOff x="721" y="1797"/>
                <a:chExt cx="814" cy="1634"/>
              </a:xfrm>
            </p:grpSpPr>
            <p:sp>
              <p:nvSpPr>
                <p:cNvPr id="156" name="Rectangle 155"/>
                <p:cNvSpPr>
                  <a:spLocks noChangeArrowheads="1"/>
                </p:cNvSpPr>
                <p:nvPr/>
              </p:nvSpPr>
              <p:spPr bwMode="auto">
                <a:xfrm>
                  <a:off x="721" y="1801"/>
                  <a:ext cx="814" cy="1630"/>
                </a:xfrm>
                <a:prstGeom prst="rect">
                  <a:avLst/>
                </a:prstGeom>
                <a:solidFill>
                  <a:srgbClr val="5430AA">
                    <a:alpha val="47000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18900000" algn="ctr" rotWithShape="0">
                    <a:schemeClr val="bg2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57" name="Rectangle 156"/>
                <p:cNvSpPr>
                  <a:spLocks noChangeArrowheads="1"/>
                </p:cNvSpPr>
                <p:nvPr/>
              </p:nvSpPr>
              <p:spPr bwMode="auto">
                <a:xfrm>
                  <a:off x="822" y="1797"/>
                  <a:ext cx="615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altLang="en-US" b="1"/>
                    <a:t>Client</a:t>
                  </a:r>
                </a:p>
              </p:txBody>
            </p:sp>
          </p:grpSp>
          <p:grpSp>
            <p:nvGrpSpPr>
              <p:cNvPr id="151" name="Group 150"/>
              <p:cNvGrpSpPr>
                <a:grpSpLocks/>
              </p:cNvGrpSpPr>
              <p:nvPr/>
            </p:nvGrpSpPr>
            <p:grpSpPr bwMode="auto">
              <a:xfrm>
                <a:off x="864" y="2184"/>
                <a:ext cx="576" cy="1200"/>
                <a:chOff x="864" y="2184"/>
                <a:chExt cx="576" cy="1200"/>
              </a:xfrm>
            </p:grpSpPr>
            <p:sp>
              <p:nvSpPr>
                <p:cNvPr id="152" name="Rectangle 151"/>
                <p:cNvSpPr>
                  <a:spLocks noChangeArrowheads="1"/>
                </p:cNvSpPr>
                <p:nvPr/>
              </p:nvSpPr>
              <p:spPr bwMode="auto">
                <a:xfrm>
                  <a:off x="864" y="2184"/>
                  <a:ext cx="576" cy="21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altLang="en-US" sz="1600"/>
                    <a:t>WML</a:t>
                  </a:r>
                </a:p>
              </p:txBody>
            </p:sp>
            <p:sp>
              <p:nvSpPr>
                <p:cNvPr id="153" name="Rectangle 152"/>
                <p:cNvSpPr>
                  <a:spLocks noChangeArrowheads="1"/>
                </p:cNvSpPr>
                <p:nvPr/>
              </p:nvSpPr>
              <p:spPr bwMode="auto">
                <a:xfrm>
                  <a:off x="864" y="2460"/>
                  <a:ext cx="576" cy="37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altLang="en-US" sz="1600"/>
                    <a:t>WML-Script</a:t>
                  </a:r>
                </a:p>
              </p:txBody>
            </p:sp>
            <p:sp>
              <p:nvSpPr>
                <p:cNvPr id="154" name="Rectangle 153"/>
                <p:cNvSpPr>
                  <a:spLocks noChangeArrowheads="1"/>
                </p:cNvSpPr>
                <p:nvPr/>
              </p:nvSpPr>
              <p:spPr bwMode="auto">
                <a:xfrm>
                  <a:off x="864" y="2890"/>
                  <a:ext cx="576" cy="21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altLang="en-US" sz="1600"/>
                    <a:t>WTAI</a:t>
                  </a:r>
                </a:p>
              </p:txBody>
            </p:sp>
            <p:sp>
              <p:nvSpPr>
                <p:cNvPr id="155" name="Rectangle 154"/>
                <p:cNvSpPr>
                  <a:spLocks noChangeArrowheads="1"/>
                </p:cNvSpPr>
                <p:nvPr/>
              </p:nvSpPr>
              <p:spPr bwMode="auto">
                <a:xfrm>
                  <a:off x="864" y="3166"/>
                  <a:ext cx="576" cy="21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en-US" altLang="en-US" sz="1600"/>
                    <a:t>Etc.</a:t>
                  </a:r>
                </a:p>
              </p:txBody>
            </p:sp>
          </p:grpSp>
        </p:grp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784" y="1204"/>
              <a:ext cx="381" cy="669"/>
              <a:chOff x="2784" y="1204"/>
              <a:chExt cx="381" cy="669"/>
            </a:xfrm>
          </p:grpSpPr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784" y="1713"/>
                <a:ext cx="322" cy="160"/>
              </a:xfrm>
              <a:custGeom>
                <a:avLst/>
                <a:gdLst>
                  <a:gd name="T0" fmla="*/ 34 w 322"/>
                  <a:gd name="T1" fmla="*/ 83 h 160"/>
                  <a:gd name="T2" fmla="*/ 26 w 322"/>
                  <a:gd name="T3" fmla="*/ 92 h 160"/>
                  <a:gd name="T4" fmla="*/ 17 w 322"/>
                  <a:gd name="T5" fmla="*/ 100 h 160"/>
                  <a:gd name="T6" fmla="*/ 0 w 322"/>
                  <a:gd name="T7" fmla="*/ 109 h 160"/>
                  <a:gd name="T8" fmla="*/ 0 w 322"/>
                  <a:gd name="T9" fmla="*/ 117 h 160"/>
                  <a:gd name="T10" fmla="*/ 0 w 322"/>
                  <a:gd name="T11" fmla="*/ 125 h 160"/>
                  <a:gd name="T12" fmla="*/ 9 w 322"/>
                  <a:gd name="T13" fmla="*/ 125 h 160"/>
                  <a:gd name="T14" fmla="*/ 17 w 322"/>
                  <a:gd name="T15" fmla="*/ 133 h 160"/>
                  <a:gd name="T16" fmla="*/ 34 w 322"/>
                  <a:gd name="T17" fmla="*/ 133 h 160"/>
                  <a:gd name="T18" fmla="*/ 203 w 322"/>
                  <a:gd name="T19" fmla="*/ 159 h 160"/>
                  <a:gd name="T20" fmla="*/ 220 w 322"/>
                  <a:gd name="T21" fmla="*/ 159 h 160"/>
                  <a:gd name="T22" fmla="*/ 237 w 322"/>
                  <a:gd name="T23" fmla="*/ 159 h 160"/>
                  <a:gd name="T24" fmla="*/ 245 w 322"/>
                  <a:gd name="T25" fmla="*/ 159 h 160"/>
                  <a:gd name="T26" fmla="*/ 253 w 322"/>
                  <a:gd name="T27" fmla="*/ 159 h 160"/>
                  <a:gd name="T28" fmla="*/ 262 w 322"/>
                  <a:gd name="T29" fmla="*/ 150 h 160"/>
                  <a:gd name="T30" fmla="*/ 270 w 322"/>
                  <a:gd name="T31" fmla="*/ 142 h 160"/>
                  <a:gd name="T32" fmla="*/ 321 w 322"/>
                  <a:gd name="T33" fmla="*/ 0 h 160"/>
                  <a:gd name="T34" fmla="*/ 34 w 322"/>
                  <a:gd name="T35" fmla="*/ 83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2" h="160">
                    <a:moveTo>
                      <a:pt x="34" y="83"/>
                    </a:moveTo>
                    <a:lnTo>
                      <a:pt x="26" y="92"/>
                    </a:lnTo>
                    <a:lnTo>
                      <a:pt x="17" y="100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0" y="125"/>
                    </a:lnTo>
                    <a:lnTo>
                      <a:pt x="9" y="125"/>
                    </a:lnTo>
                    <a:lnTo>
                      <a:pt x="17" y="133"/>
                    </a:lnTo>
                    <a:lnTo>
                      <a:pt x="34" y="133"/>
                    </a:lnTo>
                    <a:lnTo>
                      <a:pt x="203" y="159"/>
                    </a:lnTo>
                    <a:lnTo>
                      <a:pt x="220" y="159"/>
                    </a:lnTo>
                    <a:lnTo>
                      <a:pt x="237" y="159"/>
                    </a:lnTo>
                    <a:lnTo>
                      <a:pt x="245" y="159"/>
                    </a:lnTo>
                    <a:lnTo>
                      <a:pt x="253" y="159"/>
                    </a:lnTo>
                    <a:lnTo>
                      <a:pt x="262" y="150"/>
                    </a:lnTo>
                    <a:lnTo>
                      <a:pt x="270" y="142"/>
                    </a:lnTo>
                    <a:lnTo>
                      <a:pt x="321" y="0"/>
                    </a:lnTo>
                    <a:lnTo>
                      <a:pt x="34" y="83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5" name="Freeform 94"/>
              <p:cNvSpPr>
                <a:spLocks/>
              </p:cNvSpPr>
              <p:nvPr/>
            </p:nvSpPr>
            <p:spPr bwMode="auto">
              <a:xfrm>
                <a:off x="3012" y="1713"/>
                <a:ext cx="153" cy="151"/>
              </a:xfrm>
              <a:custGeom>
                <a:avLst/>
                <a:gdLst>
                  <a:gd name="T0" fmla="*/ 0 w 153"/>
                  <a:gd name="T1" fmla="*/ 100 h 151"/>
                  <a:gd name="T2" fmla="*/ 0 w 153"/>
                  <a:gd name="T3" fmla="*/ 109 h 151"/>
                  <a:gd name="T4" fmla="*/ 0 w 153"/>
                  <a:gd name="T5" fmla="*/ 116 h 151"/>
                  <a:gd name="T6" fmla="*/ 0 w 153"/>
                  <a:gd name="T7" fmla="*/ 125 h 151"/>
                  <a:gd name="T8" fmla="*/ 8 w 153"/>
                  <a:gd name="T9" fmla="*/ 125 h 151"/>
                  <a:gd name="T10" fmla="*/ 8 w 153"/>
                  <a:gd name="T11" fmla="*/ 133 h 151"/>
                  <a:gd name="T12" fmla="*/ 17 w 153"/>
                  <a:gd name="T13" fmla="*/ 142 h 151"/>
                  <a:gd name="T14" fmla="*/ 25 w 153"/>
                  <a:gd name="T15" fmla="*/ 150 h 151"/>
                  <a:gd name="T16" fmla="*/ 34 w 153"/>
                  <a:gd name="T17" fmla="*/ 150 h 151"/>
                  <a:gd name="T18" fmla="*/ 42 w 153"/>
                  <a:gd name="T19" fmla="*/ 142 h 151"/>
                  <a:gd name="T20" fmla="*/ 152 w 153"/>
                  <a:gd name="T21" fmla="*/ 25 h 151"/>
                  <a:gd name="T22" fmla="*/ 152 w 153"/>
                  <a:gd name="T23" fmla="*/ 17 h 151"/>
                  <a:gd name="T24" fmla="*/ 143 w 153"/>
                  <a:gd name="T25" fmla="*/ 17 h 151"/>
                  <a:gd name="T26" fmla="*/ 101 w 153"/>
                  <a:gd name="T27" fmla="*/ 0 h 151"/>
                  <a:gd name="T28" fmla="*/ 0 w 153"/>
                  <a:gd name="T29" fmla="*/ 10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" h="151">
                    <a:moveTo>
                      <a:pt x="0" y="100"/>
                    </a:moveTo>
                    <a:lnTo>
                      <a:pt x="0" y="109"/>
                    </a:lnTo>
                    <a:lnTo>
                      <a:pt x="0" y="116"/>
                    </a:lnTo>
                    <a:lnTo>
                      <a:pt x="0" y="125"/>
                    </a:lnTo>
                    <a:lnTo>
                      <a:pt x="8" y="125"/>
                    </a:lnTo>
                    <a:lnTo>
                      <a:pt x="8" y="133"/>
                    </a:lnTo>
                    <a:lnTo>
                      <a:pt x="17" y="142"/>
                    </a:lnTo>
                    <a:lnTo>
                      <a:pt x="25" y="150"/>
                    </a:lnTo>
                    <a:lnTo>
                      <a:pt x="34" y="150"/>
                    </a:lnTo>
                    <a:lnTo>
                      <a:pt x="42" y="142"/>
                    </a:lnTo>
                    <a:lnTo>
                      <a:pt x="152" y="25"/>
                    </a:lnTo>
                    <a:lnTo>
                      <a:pt x="152" y="17"/>
                    </a:lnTo>
                    <a:lnTo>
                      <a:pt x="143" y="17"/>
                    </a:lnTo>
                    <a:lnTo>
                      <a:pt x="101" y="0"/>
                    </a:lnTo>
                    <a:lnTo>
                      <a:pt x="0" y="10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2818" y="1721"/>
                <a:ext cx="296" cy="93"/>
              </a:xfrm>
              <a:custGeom>
                <a:avLst/>
                <a:gdLst>
                  <a:gd name="T0" fmla="*/ 295 w 296"/>
                  <a:gd name="T1" fmla="*/ 0 h 93"/>
                  <a:gd name="T2" fmla="*/ 194 w 296"/>
                  <a:gd name="T3" fmla="*/ 84 h 93"/>
                  <a:gd name="T4" fmla="*/ 194 w 296"/>
                  <a:gd name="T5" fmla="*/ 92 h 93"/>
                  <a:gd name="T6" fmla="*/ 185 w 296"/>
                  <a:gd name="T7" fmla="*/ 92 h 93"/>
                  <a:gd name="T8" fmla="*/ 168 w 296"/>
                  <a:gd name="T9" fmla="*/ 92 h 93"/>
                  <a:gd name="T10" fmla="*/ 0 w 296"/>
                  <a:gd name="T11" fmla="*/ 75 h 93"/>
                  <a:gd name="T12" fmla="*/ 0 w 296"/>
                  <a:gd name="T13" fmla="*/ 59 h 93"/>
                  <a:gd name="T14" fmla="*/ 295 w 296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6" h="93">
                    <a:moveTo>
                      <a:pt x="295" y="0"/>
                    </a:moveTo>
                    <a:lnTo>
                      <a:pt x="194" y="84"/>
                    </a:lnTo>
                    <a:lnTo>
                      <a:pt x="194" y="92"/>
                    </a:lnTo>
                    <a:lnTo>
                      <a:pt x="185" y="92"/>
                    </a:lnTo>
                    <a:lnTo>
                      <a:pt x="168" y="92"/>
                    </a:lnTo>
                    <a:lnTo>
                      <a:pt x="0" y="75"/>
                    </a:lnTo>
                    <a:lnTo>
                      <a:pt x="0" y="59"/>
                    </a:lnTo>
                    <a:lnTo>
                      <a:pt x="295" y="0"/>
                    </a:lnTo>
                  </a:path>
                </a:pathLst>
              </a:custGeom>
              <a:solidFill>
                <a:srgbClr val="606060"/>
              </a:solidFill>
              <a:ln w="12700" cap="rnd" cmpd="sng">
                <a:solidFill>
                  <a:srgbClr val="606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7" name="Freeform 96"/>
              <p:cNvSpPr>
                <a:spLocks/>
              </p:cNvSpPr>
              <p:nvPr/>
            </p:nvSpPr>
            <p:spPr bwMode="auto">
              <a:xfrm>
                <a:off x="2818" y="1212"/>
                <a:ext cx="296" cy="602"/>
              </a:xfrm>
              <a:custGeom>
                <a:avLst/>
                <a:gdLst>
                  <a:gd name="T0" fmla="*/ 295 w 296"/>
                  <a:gd name="T1" fmla="*/ 0 h 602"/>
                  <a:gd name="T2" fmla="*/ 295 w 296"/>
                  <a:gd name="T3" fmla="*/ 501 h 602"/>
                  <a:gd name="T4" fmla="*/ 194 w 296"/>
                  <a:gd name="T5" fmla="*/ 593 h 602"/>
                  <a:gd name="T6" fmla="*/ 185 w 296"/>
                  <a:gd name="T7" fmla="*/ 601 h 602"/>
                  <a:gd name="T8" fmla="*/ 168 w 296"/>
                  <a:gd name="T9" fmla="*/ 601 h 602"/>
                  <a:gd name="T10" fmla="*/ 9 w 296"/>
                  <a:gd name="T11" fmla="*/ 584 h 602"/>
                  <a:gd name="T12" fmla="*/ 0 w 296"/>
                  <a:gd name="T13" fmla="*/ 584 h 602"/>
                  <a:gd name="T14" fmla="*/ 0 w 296"/>
                  <a:gd name="T15" fmla="*/ 576 h 602"/>
                  <a:gd name="T16" fmla="*/ 0 w 296"/>
                  <a:gd name="T17" fmla="*/ 568 h 602"/>
                  <a:gd name="T18" fmla="*/ 0 w 296"/>
                  <a:gd name="T19" fmla="*/ 17 h 602"/>
                  <a:gd name="T20" fmla="*/ 177 w 296"/>
                  <a:gd name="T21" fmla="*/ 0 h 602"/>
                  <a:gd name="T22" fmla="*/ 295 w 296"/>
                  <a:gd name="T23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602">
                    <a:moveTo>
                      <a:pt x="295" y="0"/>
                    </a:moveTo>
                    <a:lnTo>
                      <a:pt x="295" y="501"/>
                    </a:lnTo>
                    <a:lnTo>
                      <a:pt x="194" y="593"/>
                    </a:lnTo>
                    <a:lnTo>
                      <a:pt x="185" y="601"/>
                    </a:lnTo>
                    <a:lnTo>
                      <a:pt x="168" y="601"/>
                    </a:lnTo>
                    <a:lnTo>
                      <a:pt x="9" y="584"/>
                    </a:lnTo>
                    <a:lnTo>
                      <a:pt x="0" y="584"/>
                    </a:lnTo>
                    <a:lnTo>
                      <a:pt x="0" y="576"/>
                    </a:lnTo>
                    <a:lnTo>
                      <a:pt x="0" y="568"/>
                    </a:lnTo>
                    <a:lnTo>
                      <a:pt x="0" y="17"/>
                    </a:lnTo>
                    <a:lnTo>
                      <a:pt x="177" y="0"/>
                    </a:lnTo>
                    <a:lnTo>
                      <a:pt x="295" y="0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E0E0E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8" name="Freeform 97"/>
              <p:cNvSpPr>
                <a:spLocks/>
              </p:cNvSpPr>
              <p:nvPr/>
            </p:nvSpPr>
            <p:spPr bwMode="auto">
              <a:xfrm>
                <a:off x="2818" y="1204"/>
                <a:ext cx="288" cy="43"/>
              </a:xfrm>
              <a:custGeom>
                <a:avLst/>
                <a:gdLst>
                  <a:gd name="T0" fmla="*/ 0 w 288"/>
                  <a:gd name="T1" fmla="*/ 25 h 43"/>
                  <a:gd name="T2" fmla="*/ 169 w 288"/>
                  <a:gd name="T3" fmla="*/ 0 h 43"/>
                  <a:gd name="T4" fmla="*/ 287 w 288"/>
                  <a:gd name="T5" fmla="*/ 8 h 43"/>
                  <a:gd name="T6" fmla="*/ 178 w 288"/>
                  <a:gd name="T7" fmla="*/ 42 h 43"/>
                  <a:gd name="T8" fmla="*/ 0 w 288"/>
                  <a:gd name="T9" fmla="*/ 33 h 43"/>
                  <a:gd name="T10" fmla="*/ 0 w 288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43">
                    <a:moveTo>
                      <a:pt x="0" y="25"/>
                    </a:moveTo>
                    <a:lnTo>
                      <a:pt x="169" y="0"/>
                    </a:lnTo>
                    <a:lnTo>
                      <a:pt x="287" y="8"/>
                    </a:lnTo>
                    <a:lnTo>
                      <a:pt x="178" y="42"/>
                    </a:lnTo>
                    <a:lnTo>
                      <a:pt x="0" y="33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2810" y="1229"/>
                <a:ext cx="194" cy="560"/>
              </a:xfrm>
              <a:custGeom>
                <a:avLst/>
                <a:gdLst>
                  <a:gd name="T0" fmla="*/ 8 w 194"/>
                  <a:gd name="T1" fmla="*/ 542 h 560"/>
                  <a:gd name="T2" fmla="*/ 8 w 194"/>
                  <a:gd name="T3" fmla="*/ 551 h 560"/>
                  <a:gd name="T4" fmla="*/ 17 w 194"/>
                  <a:gd name="T5" fmla="*/ 551 h 560"/>
                  <a:gd name="T6" fmla="*/ 25 w 194"/>
                  <a:gd name="T7" fmla="*/ 551 h 560"/>
                  <a:gd name="T8" fmla="*/ 193 w 194"/>
                  <a:gd name="T9" fmla="*/ 559 h 560"/>
                  <a:gd name="T10" fmla="*/ 193 w 194"/>
                  <a:gd name="T11" fmla="*/ 17 h 560"/>
                  <a:gd name="T12" fmla="*/ 185 w 194"/>
                  <a:gd name="T13" fmla="*/ 8 h 560"/>
                  <a:gd name="T14" fmla="*/ 176 w 194"/>
                  <a:gd name="T15" fmla="*/ 8 h 560"/>
                  <a:gd name="T16" fmla="*/ 168 w 194"/>
                  <a:gd name="T17" fmla="*/ 8 h 560"/>
                  <a:gd name="T18" fmla="*/ 42 w 194"/>
                  <a:gd name="T19" fmla="*/ 0 h 560"/>
                  <a:gd name="T20" fmla="*/ 25 w 194"/>
                  <a:gd name="T21" fmla="*/ 0 h 560"/>
                  <a:gd name="T22" fmla="*/ 17 w 194"/>
                  <a:gd name="T23" fmla="*/ 0 h 560"/>
                  <a:gd name="T24" fmla="*/ 8 w 194"/>
                  <a:gd name="T25" fmla="*/ 0 h 560"/>
                  <a:gd name="T26" fmla="*/ 0 w 194"/>
                  <a:gd name="T27" fmla="*/ 8 h 560"/>
                  <a:gd name="T28" fmla="*/ 0 w 194"/>
                  <a:gd name="T29" fmla="*/ 17 h 560"/>
                  <a:gd name="T30" fmla="*/ 0 w 194"/>
                  <a:gd name="T31" fmla="*/ 309 h 560"/>
                  <a:gd name="T32" fmla="*/ 8 w 194"/>
                  <a:gd name="T33" fmla="*/ 309 h 560"/>
                  <a:gd name="T34" fmla="*/ 8 w 194"/>
                  <a:gd name="T35" fmla="*/ 542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4" h="560">
                    <a:moveTo>
                      <a:pt x="8" y="542"/>
                    </a:moveTo>
                    <a:lnTo>
                      <a:pt x="8" y="551"/>
                    </a:lnTo>
                    <a:lnTo>
                      <a:pt x="17" y="551"/>
                    </a:lnTo>
                    <a:lnTo>
                      <a:pt x="25" y="551"/>
                    </a:lnTo>
                    <a:lnTo>
                      <a:pt x="193" y="559"/>
                    </a:lnTo>
                    <a:lnTo>
                      <a:pt x="193" y="17"/>
                    </a:lnTo>
                    <a:lnTo>
                      <a:pt x="185" y="8"/>
                    </a:lnTo>
                    <a:lnTo>
                      <a:pt x="176" y="8"/>
                    </a:lnTo>
                    <a:lnTo>
                      <a:pt x="168" y="8"/>
                    </a:lnTo>
                    <a:lnTo>
                      <a:pt x="42" y="0"/>
                    </a:lnTo>
                    <a:lnTo>
                      <a:pt x="25" y="0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309"/>
                    </a:lnTo>
                    <a:lnTo>
                      <a:pt x="8" y="309"/>
                    </a:lnTo>
                    <a:lnTo>
                      <a:pt x="8" y="542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0" name="Line 96"/>
              <p:cNvSpPr>
                <a:spLocks noChangeShapeType="1"/>
              </p:cNvSpPr>
              <p:nvPr/>
            </p:nvSpPr>
            <p:spPr bwMode="auto">
              <a:xfrm>
                <a:off x="3012" y="1257"/>
                <a:ext cx="1" cy="51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2995" y="1237"/>
                <a:ext cx="18" cy="560"/>
              </a:xfrm>
              <a:custGeom>
                <a:avLst/>
                <a:gdLst>
                  <a:gd name="T0" fmla="*/ 0 w 18"/>
                  <a:gd name="T1" fmla="*/ 559 h 560"/>
                  <a:gd name="T2" fmla="*/ 17 w 18"/>
                  <a:gd name="T3" fmla="*/ 543 h 560"/>
                  <a:gd name="T4" fmla="*/ 17 w 18"/>
                  <a:gd name="T5" fmla="*/ 0 h 560"/>
                  <a:gd name="T6" fmla="*/ 0 w 18"/>
                  <a:gd name="T7" fmla="*/ 0 h 560"/>
                  <a:gd name="T8" fmla="*/ 0 w 18"/>
                  <a:gd name="T9" fmla="*/ 559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60">
                    <a:moveTo>
                      <a:pt x="0" y="559"/>
                    </a:moveTo>
                    <a:lnTo>
                      <a:pt x="17" y="543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559"/>
                    </a:lnTo>
                  </a:path>
                </a:pathLst>
              </a:custGeom>
              <a:solidFill>
                <a:srgbClr val="A0A0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2" name="Line 98"/>
              <p:cNvSpPr>
                <a:spLocks noChangeShapeType="1"/>
              </p:cNvSpPr>
              <p:nvPr/>
            </p:nvSpPr>
            <p:spPr bwMode="auto">
              <a:xfrm>
                <a:off x="2838" y="1504"/>
                <a:ext cx="149" cy="1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3" name="Line 99"/>
              <p:cNvSpPr>
                <a:spLocks noChangeShapeType="1"/>
              </p:cNvSpPr>
              <p:nvPr/>
            </p:nvSpPr>
            <p:spPr bwMode="auto">
              <a:xfrm>
                <a:off x="2838" y="1543"/>
                <a:ext cx="149" cy="1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" name="Line 100"/>
              <p:cNvSpPr>
                <a:spLocks noChangeShapeType="1"/>
              </p:cNvSpPr>
              <p:nvPr/>
            </p:nvSpPr>
            <p:spPr bwMode="auto">
              <a:xfrm>
                <a:off x="2847" y="1784"/>
                <a:ext cx="14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5" name="Line 101"/>
              <p:cNvSpPr>
                <a:spLocks noChangeShapeType="1"/>
              </p:cNvSpPr>
              <p:nvPr/>
            </p:nvSpPr>
            <p:spPr bwMode="auto">
              <a:xfrm flipV="1">
                <a:off x="2978" y="1540"/>
                <a:ext cx="0" cy="27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6" name="Line 102"/>
              <p:cNvSpPr>
                <a:spLocks noChangeShapeType="1"/>
              </p:cNvSpPr>
              <p:nvPr/>
            </p:nvSpPr>
            <p:spPr bwMode="auto">
              <a:xfrm>
                <a:off x="2827" y="1566"/>
                <a:ext cx="0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7" name="Line 103"/>
              <p:cNvSpPr>
                <a:spLocks noChangeShapeType="1"/>
              </p:cNvSpPr>
              <p:nvPr/>
            </p:nvSpPr>
            <p:spPr bwMode="auto">
              <a:xfrm>
                <a:off x="2835" y="1566"/>
                <a:ext cx="0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8" name="Line 104"/>
              <p:cNvSpPr>
                <a:spLocks noChangeShapeType="1"/>
              </p:cNvSpPr>
              <p:nvPr/>
            </p:nvSpPr>
            <p:spPr bwMode="auto">
              <a:xfrm>
                <a:off x="2843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9" name="Line 105"/>
              <p:cNvSpPr>
                <a:spLocks noChangeShapeType="1"/>
              </p:cNvSpPr>
              <p:nvPr/>
            </p:nvSpPr>
            <p:spPr bwMode="auto">
              <a:xfrm>
                <a:off x="2851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0" name="Line 106"/>
              <p:cNvSpPr>
                <a:spLocks noChangeShapeType="1"/>
              </p:cNvSpPr>
              <p:nvPr/>
            </p:nvSpPr>
            <p:spPr bwMode="auto">
              <a:xfrm>
                <a:off x="2851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1" name="Line 107"/>
              <p:cNvSpPr>
                <a:spLocks noChangeShapeType="1"/>
              </p:cNvSpPr>
              <p:nvPr/>
            </p:nvSpPr>
            <p:spPr bwMode="auto">
              <a:xfrm>
                <a:off x="2877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2" name="Line 108"/>
              <p:cNvSpPr>
                <a:spLocks noChangeShapeType="1"/>
              </p:cNvSpPr>
              <p:nvPr/>
            </p:nvSpPr>
            <p:spPr bwMode="auto">
              <a:xfrm>
                <a:off x="2860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3" name="Line 109"/>
              <p:cNvSpPr>
                <a:spLocks noChangeShapeType="1"/>
              </p:cNvSpPr>
              <p:nvPr/>
            </p:nvSpPr>
            <p:spPr bwMode="auto">
              <a:xfrm>
                <a:off x="2868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4" name="Line 110"/>
              <p:cNvSpPr>
                <a:spLocks noChangeShapeType="1"/>
              </p:cNvSpPr>
              <p:nvPr/>
            </p:nvSpPr>
            <p:spPr bwMode="auto">
              <a:xfrm>
                <a:off x="2868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5" name="Line 111"/>
              <p:cNvSpPr>
                <a:spLocks noChangeShapeType="1"/>
              </p:cNvSpPr>
              <p:nvPr/>
            </p:nvSpPr>
            <p:spPr bwMode="auto">
              <a:xfrm>
                <a:off x="2885" y="1566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6" name="Line 112"/>
              <p:cNvSpPr>
                <a:spLocks noChangeShapeType="1"/>
              </p:cNvSpPr>
              <p:nvPr/>
            </p:nvSpPr>
            <p:spPr bwMode="auto">
              <a:xfrm>
                <a:off x="2894" y="1566"/>
                <a:ext cx="1" cy="2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7" name="Line 113"/>
              <p:cNvSpPr>
                <a:spLocks noChangeShapeType="1"/>
              </p:cNvSpPr>
              <p:nvPr/>
            </p:nvSpPr>
            <p:spPr bwMode="auto">
              <a:xfrm>
                <a:off x="2894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8" name="Line 114"/>
              <p:cNvSpPr>
                <a:spLocks noChangeShapeType="1"/>
              </p:cNvSpPr>
              <p:nvPr/>
            </p:nvSpPr>
            <p:spPr bwMode="auto">
              <a:xfrm>
                <a:off x="2902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19" name="Line 115"/>
              <p:cNvSpPr>
                <a:spLocks noChangeShapeType="1"/>
              </p:cNvSpPr>
              <p:nvPr/>
            </p:nvSpPr>
            <p:spPr bwMode="auto">
              <a:xfrm>
                <a:off x="2911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0" name="Line 116"/>
              <p:cNvSpPr>
                <a:spLocks noChangeShapeType="1"/>
              </p:cNvSpPr>
              <p:nvPr/>
            </p:nvSpPr>
            <p:spPr bwMode="auto">
              <a:xfrm>
                <a:off x="2919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1" name="Line 117"/>
              <p:cNvSpPr>
                <a:spLocks noChangeShapeType="1"/>
              </p:cNvSpPr>
              <p:nvPr/>
            </p:nvSpPr>
            <p:spPr bwMode="auto">
              <a:xfrm>
                <a:off x="2919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2" name="Line 118"/>
              <p:cNvSpPr>
                <a:spLocks noChangeShapeType="1"/>
              </p:cNvSpPr>
              <p:nvPr/>
            </p:nvSpPr>
            <p:spPr bwMode="auto">
              <a:xfrm>
                <a:off x="2928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3" name="Line 119"/>
              <p:cNvSpPr>
                <a:spLocks noChangeShapeType="1"/>
              </p:cNvSpPr>
              <p:nvPr/>
            </p:nvSpPr>
            <p:spPr bwMode="auto">
              <a:xfrm flipV="1">
                <a:off x="2936" y="1540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4" name="Line 120"/>
              <p:cNvSpPr>
                <a:spLocks noChangeShapeType="1"/>
              </p:cNvSpPr>
              <p:nvPr/>
            </p:nvSpPr>
            <p:spPr bwMode="auto">
              <a:xfrm>
                <a:off x="2945" y="1574"/>
                <a:ext cx="0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5" name="Line 121"/>
              <p:cNvSpPr>
                <a:spLocks noChangeShapeType="1"/>
              </p:cNvSpPr>
              <p:nvPr/>
            </p:nvSpPr>
            <p:spPr bwMode="auto">
              <a:xfrm>
                <a:off x="2945" y="1574"/>
                <a:ext cx="0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6" name="Line 122"/>
              <p:cNvSpPr>
                <a:spLocks noChangeShapeType="1"/>
              </p:cNvSpPr>
              <p:nvPr/>
            </p:nvSpPr>
            <p:spPr bwMode="auto">
              <a:xfrm>
                <a:off x="2953" y="1574"/>
                <a:ext cx="1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7" name="Line 123"/>
              <p:cNvSpPr>
                <a:spLocks noChangeShapeType="1"/>
              </p:cNvSpPr>
              <p:nvPr/>
            </p:nvSpPr>
            <p:spPr bwMode="auto">
              <a:xfrm>
                <a:off x="2962" y="1574"/>
                <a:ext cx="0" cy="19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8" name="Line 124"/>
              <p:cNvSpPr>
                <a:spLocks noChangeShapeType="1"/>
              </p:cNvSpPr>
              <p:nvPr/>
            </p:nvSpPr>
            <p:spPr bwMode="auto">
              <a:xfrm flipV="1">
                <a:off x="2970" y="1540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9" name="Line 125"/>
              <p:cNvSpPr>
                <a:spLocks noChangeShapeType="1"/>
              </p:cNvSpPr>
              <p:nvPr/>
            </p:nvSpPr>
            <p:spPr bwMode="auto">
              <a:xfrm>
                <a:off x="2970" y="1574"/>
                <a:ext cx="0" cy="2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0" name="Line 126"/>
              <p:cNvSpPr>
                <a:spLocks noChangeShapeType="1"/>
              </p:cNvSpPr>
              <p:nvPr/>
            </p:nvSpPr>
            <p:spPr bwMode="auto">
              <a:xfrm>
                <a:off x="2830" y="1288"/>
                <a:ext cx="157" cy="1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1" name="Line 127"/>
              <p:cNvSpPr>
                <a:spLocks noChangeShapeType="1"/>
              </p:cNvSpPr>
              <p:nvPr/>
            </p:nvSpPr>
            <p:spPr bwMode="auto">
              <a:xfrm>
                <a:off x="2838" y="1551"/>
                <a:ext cx="149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2" name="Oval 131"/>
              <p:cNvSpPr>
                <a:spLocks noChangeArrowheads="1"/>
              </p:cNvSpPr>
              <p:nvPr/>
            </p:nvSpPr>
            <p:spPr bwMode="auto">
              <a:xfrm>
                <a:off x="2831" y="125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3" name="Oval 132"/>
              <p:cNvSpPr>
                <a:spLocks noChangeArrowheads="1"/>
              </p:cNvSpPr>
              <p:nvPr/>
            </p:nvSpPr>
            <p:spPr bwMode="auto">
              <a:xfrm>
                <a:off x="2864" y="1250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4" name="Oval 133"/>
              <p:cNvSpPr>
                <a:spLocks noChangeArrowheads="1"/>
              </p:cNvSpPr>
              <p:nvPr/>
            </p:nvSpPr>
            <p:spPr bwMode="auto">
              <a:xfrm>
                <a:off x="2898" y="1250"/>
                <a:ext cx="17" cy="16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5" name="Rectangle 134"/>
              <p:cNvSpPr>
                <a:spLocks noChangeArrowheads="1"/>
              </p:cNvSpPr>
              <p:nvPr/>
            </p:nvSpPr>
            <p:spPr bwMode="auto">
              <a:xfrm>
                <a:off x="2974" y="1258"/>
                <a:ext cx="8" cy="17"/>
              </a:xfrm>
              <a:prstGeom prst="rect">
                <a:avLst/>
              </a:prstGeom>
              <a:solidFill>
                <a:srgbClr val="A0A0A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6" name="Line 132"/>
              <p:cNvSpPr>
                <a:spLocks noChangeShapeType="1"/>
              </p:cNvSpPr>
              <p:nvPr/>
            </p:nvSpPr>
            <p:spPr bwMode="auto">
              <a:xfrm>
                <a:off x="2838" y="1325"/>
                <a:ext cx="149" cy="2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7" name="Line 133"/>
              <p:cNvSpPr>
                <a:spLocks noChangeShapeType="1"/>
              </p:cNvSpPr>
              <p:nvPr/>
            </p:nvSpPr>
            <p:spPr bwMode="auto">
              <a:xfrm>
                <a:off x="2838" y="1362"/>
                <a:ext cx="149" cy="1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8" name="Line 134"/>
              <p:cNvSpPr>
                <a:spLocks noChangeShapeType="1"/>
              </p:cNvSpPr>
              <p:nvPr/>
            </p:nvSpPr>
            <p:spPr bwMode="auto">
              <a:xfrm>
                <a:off x="2838" y="1434"/>
                <a:ext cx="149" cy="2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9" name="Line 135"/>
              <p:cNvSpPr>
                <a:spLocks noChangeShapeType="1"/>
              </p:cNvSpPr>
              <p:nvPr/>
            </p:nvSpPr>
            <p:spPr bwMode="auto">
              <a:xfrm>
                <a:off x="2830" y="1467"/>
                <a:ext cx="157" cy="2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0" name="Line 136"/>
              <p:cNvSpPr>
                <a:spLocks noChangeShapeType="1"/>
              </p:cNvSpPr>
              <p:nvPr/>
            </p:nvSpPr>
            <p:spPr bwMode="auto">
              <a:xfrm>
                <a:off x="2838" y="1396"/>
                <a:ext cx="149" cy="1"/>
              </a:xfrm>
              <a:prstGeom prst="line">
                <a:avLst/>
              </a:prstGeom>
              <a:noFill/>
              <a:ln w="12700">
                <a:solidFill>
                  <a:srgbClr val="60606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827" y="1321"/>
                <a:ext cx="152" cy="51"/>
              </a:xfrm>
              <a:custGeom>
                <a:avLst/>
                <a:gdLst>
                  <a:gd name="T0" fmla="*/ 0 w 152"/>
                  <a:gd name="T1" fmla="*/ 0 h 51"/>
                  <a:gd name="T2" fmla="*/ 0 w 152"/>
                  <a:gd name="T3" fmla="*/ 33 h 51"/>
                  <a:gd name="T4" fmla="*/ 151 w 152"/>
                  <a:gd name="T5" fmla="*/ 50 h 51"/>
                  <a:gd name="T6" fmla="*/ 151 w 152"/>
                  <a:gd name="T7" fmla="*/ 8 h 51"/>
                  <a:gd name="T8" fmla="*/ 0 w 15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51">
                    <a:moveTo>
                      <a:pt x="0" y="0"/>
                    </a:moveTo>
                    <a:lnTo>
                      <a:pt x="0" y="33"/>
                    </a:lnTo>
                    <a:lnTo>
                      <a:pt x="151" y="50"/>
                    </a:lnTo>
                    <a:lnTo>
                      <a:pt x="15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2" name="Freeform 141"/>
              <p:cNvSpPr>
                <a:spLocks/>
              </p:cNvSpPr>
              <p:nvPr/>
            </p:nvSpPr>
            <p:spPr bwMode="auto">
              <a:xfrm>
                <a:off x="2827" y="1354"/>
                <a:ext cx="152" cy="51"/>
              </a:xfrm>
              <a:custGeom>
                <a:avLst/>
                <a:gdLst>
                  <a:gd name="T0" fmla="*/ 0 w 152"/>
                  <a:gd name="T1" fmla="*/ 0 h 51"/>
                  <a:gd name="T2" fmla="*/ 0 w 152"/>
                  <a:gd name="T3" fmla="*/ 42 h 51"/>
                  <a:gd name="T4" fmla="*/ 151 w 152"/>
                  <a:gd name="T5" fmla="*/ 50 h 51"/>
                  <a:gd name="T6" fmla="*/ 151 w 152"/>
                  <a:gd name="T7" fmla="*/ 8 h 51"/>
                  <a:gd name="T8" fmla="*/ 0 w 15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51">
                    <a:moveTo>
                      <a:pt x="0" y="0"/>
                    </a:moveTo>
                    <a:lnTo>
                      <a:pt x="0" y="42"/>
                    </a:lnTo>
                    <a:lnTo>
                      <a:pt x="151" y="50"/>
                    </a:lnTo>
                    <a:lnTo>
                      <a:pt x="15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2827" y="1387"/>
                <a:ext cx="152" cy="51"/>
              </a:xfrm>
              <a:custGeom>
                <a:avLst/>
                <a:gdLst>
                  <a:gd name="T0" fmla="*/ 0 w 152"/>
                  <a:gd name="T1" fmla="*/ 0 h 51"/>
                  <a:gd name="T2" fmla="*/ 0 w 152"/>
                  <a:gd name="T3" fmla="*/ 42 h 51"/>
                  <a:gd name="T4" fmla="*/ 151 w 152"/>
                  <a:gd name="T5" fmla="*/ 50 h 51"/>
                  <a:gd name="T6" fmla="*/ 151 w 152"/>
                  <a:gd name="T7" fmla="*/ 17 h 51"/>
                  <a:gd name="T8" fmla="*/ 0 w 15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51">
                    <a:moveTo>
                      <a:pt x="0" y="0"/>
                    </a:moveTo>
                    <a:lnTo>
                      <a:pt x="0" y="42"/>
                    </a:lnTo>
                    <a:lnTo>
                      <a:pt x="151" y="50"/>
                    </a:lnTo>
                    <a:lnTo>
                      <a:pt x="151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4" name="Freeform 143"/>
              <p:cNvSpPr>
                <a:spLocks/>
              </p:cNvSpPr>
              <p:nvPr/>
            </p:nvSpPr>
            <p:spPr bwMode="auto">
              <a:xfrm>
                <a:off x="2827" y="1429"/>
                <a:ext cx="160" cy="43"/>
              </a:xfrm>
              <a:custGeom>
                <a:avLst/>
                <a:gdLst>
                  <a:gd name="T0" fmla="*/ 0 w 160"/>
                  <a:gd name="T1" fmla="*/ 0 h 43"/>
                  <a:gd name="T2" fmla="*/ 0 w 160"/>
                  <a:gd name="T3" fmla="*/ 33 h 43"/>
                  <a:gd name="T4" fmla="*/ 159 w 160"/>
                  <a:gd name="T5" fmla="*/ 42 h 43"/>
                  <a:gd name="T6" fmla="*/ 159 w 160"/>
                  <a:gd name="T7" fmla="*/ 8 h 43"/>
                  <a:gd name="T8" fmla="*/ 0 w 1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43">
                    <a:moveTo>
                      <a:pt x="0" y="0"/>
                    </a:moveTo>
                    <a:lnTo>
                      <a:pt x="0" y="33"/>
                    </a:lnTo>
                    <a:lnTo>
                      <a:pt x="159" y="42"/>
                    </a:lnTo>
                    <a:lnTo>
                      <a:pt x="159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5" name="Freeform 144"/>
              <p:cNvSpPr>
                <a:spLocks/>
              </p:cNvSpPr>
              <p:nvPr/>
            </p:nvSpPr>
            <p:spPr bwMode="auto">
              <a:xfrm>
                <a:off x="2860" y="1362"/>
                <a:ext cx="94" cy="26"/>
              </a:xfrm>
              <a:custGeom>
                <a:avLst/>
                <a:gdLst>
                  <a:gd name="T0" fmla="*/ 0 w 94"/>
                  <a:gd name="T1" fmla="*/ 25 h 26"/>
                  <a:gd name="T2" fmla="*/ 0 w 94"/>
                  <a:gd name="T3" fmla="*/ 0 h 26"/>
                  <a:gd name="T4" fmla="*/ 93 w 94"/>
                  <a:gd name="T5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26">
                    <a:moveTo>
                      <a:pt x="0" y="25"/>
                    </a:moveTo>
                    <a:lnTo>
                      <a:pt x="0" y="0"/>
                    </a:lnTo>
                    <a:lnTo>
                      <a:pt x="93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6" name="Freeform 145"/>
              <p:cNvSpPr>
                <a:spLocks/>
              </p:cNvSpPr>
              <p:nvPr/>
            </p:nvSpPr>
            <p:spPr bwMode="auto">
              <a:xfrm>
                <a:off x="2860" y="1371"/>
                <a:ext cx="86" cy="17"/>
              </a:xfrm>
              <a:custGeom>
                <a:avLst/>
                <a:gdLst>
                  <a:gd name="T0" fmla="*/ 0 w 86"/>
                  <a:gd name="T1" fmla="*/ 0 h 17"/>
                  <a:gd name="T2" fmla="*/ 0 w 86"/>
                  <a:gd name="T3" fmla="*/ 8 h 17"/>
                  <a:gd name="T4" fmla="*/ 85 w 86"/>
                  <a:gd name="T5" fmla="*/ 16 h 17"/>
                  <a:gd name="T6" fmla="*/ 85 w 86"/>
                  <a:gd name="T7" fmla="*/ 8 h 17"/>
                  <a:gd name="T8" fmla="*/ 0 w 86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7">
                    <a:moveTo>
                      <a:pt x="0" y="0"/>
                    </a:moveTo>
                    <a:lnTo>
                      <a:pt x="0" y="8"/>
                    </a:lnTo>
                    <a:lnTo>
                      <a:pt x="85" y="16"/>
                    </a:lnTo>
                    <a:lnTo>
                      <a:pt x="85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0A0A0"/>
              </a:solidFill>
              <a:ln w="12700" cap="rnd" cmpd="sng">
                <a:solidFill>
                  <a:srgbClr val="A0A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7" name="Freeform 146"/>
              <p:cNvSpPr>
                <a:spLocks/>
              </p:cNvSpPr>
              <p:nvPr/>
            </p:nvSpPr>
            <p:spPr bwMode="auto">
              <a:xfrm>
                <a:off x="2919" y="1387"/>
                <a:ext cx="27" cy="10"/>
              </a:xfrm>
              <a:custGeom>
                <a:avLst/>
                <a:gdLst>
                  <a:gd name="T0" fmla="*/ 0 w 27"/>
                  <a:gd name="T1" fmla="*/ 0 h 10"/>
                  <a:gd name="T2" fmla="*/ 26 w 27"/>
                  <a:gd name="T3" fmla="*/ 0 h 10"/>
                  <a:gd name="T4" fmla="*/ 26 w 27"/>
                  <a:gd name="T5" fmla="*/ 9 h 10"/>
                  <a:gd name="T6" fmla="*/ 0 w 27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0">
                    <a:moveTo>
                      <a:pt x="0" y="0"/>
                    </a:moveTo>
                    <a:lnTo>
                      <a:pt x="26" y="0"/>
                    </a:lnTo>
                    <a:lnTo>
                      <a:pt x="26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8" name="Freeform 147"/>
              <p:cNvSpPr>
                <a:spLocks/>
              </p:cNvSpPr>
              <p:nvPr/>
            </p:nvSpPr>
            <p:spPr bwMode="auto">
              <a:xfrm>
                <a:off x="2868" y="1329"/>
                <a:ext cx="61" cy="26"/>
              </a:xfrm>
              <a:custGeom>
                <a:avLst/>
                <a:gdLst>
                  <a:gd name="T0" fmla="*/ 0 w 61"/>
                  <a:gd name="T1" fmla="*/ 0 h 26"/>
                  <a:gd name="T2" fmla="*/ 0 w 61"/>
                  <a:gd name="T3" fmla="*/ 25 h 26"/>
                  <a:gd name="T4" fmla="*/ 60 w 61"/>
                  <a:gd name="T5" fmla="*/ 25 h 26"/>
                  <a:gd name="T6" fmla="*/ 60 w 61"/>
                  <a:gd name="T7" fmla="*/ 0 h 26"/>
                  <a:gd name="T8" fmla="*/ 34 w 61"/>
                  <a:gd name="T9" fmla="*/ 0 h 26"/>
                  <a:gd name="T10" fmla="*/ 26 w 61"/>
                  <a:gd name="T11" fmla="*/ 9 h 26"/>
                  <a:gd name="T12" fmla="*/ 0 w 6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6">
                    <a:moveTo>
                      <a:pt x="0" y="0"/>
                    </a:moveTo>
                    <a:lnTo>
                      <a:pt x="0" y="25"/>
                    </a:lnTo>
                    <a:lnTo>
                      <a:pt x="60" y="25"/>
                    </a:lnTo>
                    <a:lnTo>
                      <a:pt x="60" y="0"/>
                    </a:lnTo>
                    <a:lnTo>
                      <a:pt x="34" y="0"/>
                    </a:lnTo>
                    <a:lnTo>
                      <a:pt x="26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9" name="Freeform 148"/>
              <p:cNvSpPr>
                <a:spLocks/>
              </p:cNvSpPr>
              <p:nvPr/>
            </p:nvSpPr>
            <p:spPr bwMode="auto">
              <a:xfrm>
                <a:off x="2843" y="1337"/>
                <a:ext cx="120" cy="9"/>
              </a:xfrm>
              <a:custGeom>
                <a:avLst/>
                <a:gdLst>
                  <a:gd name="T0" fmla="*/ 0 w 120"/>
                  <a:gd name="T1" fmla="*/ 0 h 9"/>
                  <a:gd name="T2" fmla="*/ 119 w 120"/>
                  <a:gd name="T3" fmla="*/ 8 h 9"/>
                  <a:gd name="T4" fmla="*/ 0 w 120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0" h="9">
                    <a:moveTo>
                      <a:pt x="0" y="0"/>
                    </a:moveTo>
                    <a:lnTo>
                      <a:pt x="119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4848" y="1273"/>
              <a:ext cx="370" cy="531"/>
              <a:chOff x="4848" y="1273"/>
              <a:chExt cx="370" cy="531"/>
            </a:xfrm>
          </p:grpSpPr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4957" y="1315"/>
                <a:ext cx="253" cy="10"/>
              </a:xfrm>
              <a:custGeom>
                <a:avLst/>
                <a:gdLst>
                  <a:gd name="T0" fmla="*/ 0 w 253"/>
                  <a:gd name="T1" fmla="*/ 0 h 10"/>
                  <a:gd name="T2" fmla="*/ 17 w 253"/>
                  <a:gd name="T3" fmla="*/ 9 h 10"/>
                  <a:gd name="T4" fmla="*/ 252 w 253"/>
                  <a:gd name="T5" fmla="*/ 9 h 10"/>
                  <a:gd name="T6" fmla="*/ 243 w 253"/>
                  <a:gd name="T7" fmla="*/ 0 h 10"/>
                  <a:gd name="T8" fmla="*/ 0 w 25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0">
                    <a:moveTo>
                      <a:pt x="0" y="0"/>
                    </a:moveTo>
                    <a:lnTo>
                      <a:pt x="17" y="9"/>
                    </a:lnTo>
                    <a:lnTo>
                      <a:pt x="252" y="9"/>
                    </a:lnTo>
                    <a:lnTo>
                      <a:pt x="24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58" name="Freeform 57"/>
              <p:cNvSpPr>
                <a:spLocks/>
              </p:cNvSpPr>
              <p:nvPr/>
            </p:nvSpPr>
            <p:spPr bwMode="auto">
              <a:xfrm>
                <a:off x="4957" y="1307"/>
                <a:ext cx="69" cy="497"/>
              </a:xfrm>
              <a:custGeom>
                <a:avLst/>
                <a:gdLst>
                  <a:gd name="T0" fmla="*/ 0 w 69"/>
                  <a:gd name="T1" fmla="*/ 479 h 497"/>
                  <a:gd name="T2" fmla="*/ 17 w 69"/>
                  <a:gd name="T3" fmla="*/ 496 h 497"/>
                  <a:gd name="T4" fmla="*/ 68 w 69"/>
                  <a:gd name="T5" fmla="*/ 168 h 497"/>
                  <a:gd name="T6" fmla="*/ 17 w 69"/>
                  <a:gd name="T7" fmla="*/ 17 h 497"/>
                  <a:gd name="T8" fmla="*/ 0 w 69"/>
                  <a:gd name="T9" fmla="*/ 0 h 497"/>
                  <a:gd name="T10" fmla="*/ 0 w 69"/>
                  <a:gd name="T11" fmla="*/ 185 h 497"/>
                  <a:gd name="T12" fmla="*/ 0 w 69"/>
                  <a:gd name="T13" fmla="*/ 479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97">
                    <a:moveTo>
                      <a:pt x="0" y="479"/>
                    </a:moveTo>
                    <a:lnTo>
                      <a:pt x="17" y="496"/>
                    </a:lnTo>
                    <a:lnTo>
                      <a:pt x="68" y="168"/>
                    </a:lnTo>
                    <a:lnTo>
                      <a:pt x="17" y="17"/>
                    </a:lnTo>
                    <a:lnTo>
                      <a:pt x="0" y="0"/>
                    </a:lnTo>
                    <a:lnTo>
                      <a:pt x="0" y="185"/>
                    </a:lnTo>
                    <a:lnTo>
                      <a:pt x="0" y="479"/>
                    </a:lnTo>
                  </a:path>
                </a:pathLst>
              </a:custGeom>
              <a:solidFill>
                <a:srgbClr val="A0A0A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4848" y="1281"/>
                <a:ext cx="110" cy="506"/>
              </a:xfrm>
              <a:custGeom>
                <a:avLst/>
                <a:gdLst>
                  <a:gd name="T0" fmla="*/ 0 w 110"/>
                  <a:gd name="T1" fmla="*/ 0 h 506"/>
                  <a:gd name="T2" fmla="*/ 109 w 110"/>
                  <a:gd name="T3" fmla="*/ 26 h 506"/>
                  <a:gd name="T4" fmla="*/ 109 w 110"/>
                  <a:gd name="T5" fmla="*/ 505 h 506"/>
                  <a:gd name="T6" fmla="*/ 0 w 110"/>
                  <a:gd name="T7" fmla="*/ 387 h 506"/>
                  <a:gd name="T8" fmla="*/ 0 w 110"/>
                  <a:gd name="T9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6">
                    <a:moveTo>
                      <a:pt x="0" y="0"/>
                    </a:moveTo>
                    <a:lnTo>
                      <a:pt x="109" y="26"/>
                    </a:lnTo>
                    <a:lnTo>
                      <a:pt x="109" y="505"/>
                    </a:lnTo>
                    <a:lnTo>
                      <a:pt x="0" y="38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0A0A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4848" y="1273"/>
                <a:ext cx="353" cy="43"/>
              </a:xfrm>
              <a:custGeom>
                <a:avLst/>
                <a:gdLst>
                  <a:gd name="T0" fmla="*/ 109 w 353"/>
                  <a:gd name="T1" fmla="*/ 42 h 43"/>
                  <a:gd name="T2" fmla="*/ 352 w 353"/>
                  <a:gd name="T3" fmla="*/ 42 h 43"/>
                  <a:gd name="T4" fmla="*/ 184 w 353"/>
                  <a:gd name="T5" fmla="*/ 0 h 43"/>
                  <a:gd name="T6" fmla="*/ 0 w 353"/>
                  <a:gd name="T7" fmla="*/ 0 h 43"/>
                  <a:gd name="T8" fmla="*/ 109 w 35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3">
                    <a:moveTo>
                      <a:pt x="109" y="42"/>
                    </a:moveTo>
                    <a:lnTo>
                      <a:pt x="352" y="42"/>
                    </a:lnTo>
                    <a:lnTo>
                      <a:pt x="184" y="0"/>
                    </a:lnTo>
                    <a:lnTo>
                      <a:pt x="0" y="0"/>
                    </a:lnTo>
                    <a:lnTo>
                      <a:pt x="109" y="42"/>
                    </a:lnTo>
                  </a:path>
                </a:pathLst>
              </a:custGeom>
              <a:solidFill>
                <a:srgbClr val="E0E0E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4978" y="1496"/>
                <a:ext cx="218" cy="30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4974" y="1324"/>
                <a:ext cx="244" cy="152"/>
              </a:xfrm>
              <a:custGeom>
                <a:avLst/>
                <a:gdLst>
                  <a:gd name="T0" fmla="*/ 0 w 244"/>
                  <a:gd name="T1" fmla="*/ 0 h 152"/>
                  <a:gd name="T2" fmla="*/ 235 w 244"/>
                  <a:gd name="T3" fmla="*/ 0 h 152"/>
                  <a:gd name="T4" fmla="*/ 243 w 244"/>
                  <a:gd name="T5" fmla="*/ 151 h 152"/>
                  <a:gd name="T6" fmla="*/ 8 w 244"/>
                  <a:gd name="T7" fmla="*/ 151 h 152"/>
                  <a:gd name="T8" fmla="*/ 0 w 244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152">
                    <a:moveTo>
                      <a:pt x="0" y="0"/>
                    </a:moveTo>
                    <a:lnTo>
                      <a:pt x="235" y="0"/>
                    </a:lnTo>
                    <a:lnTo>
                      <a:pt x="243" y="151"/>
                    </a:lnTo>
                    <a:lnTo>
                      <a:pt x="8" y="15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4974" y="1475"/>
                <a:ext cx="244" cy="18"/>
              </a:xfrm>
              <a:custGeom>
                <a:avLst/>
                <a:gdLst>
                  <a:gd name="T0" fmla="*/ 0 w 244"/>
                  <a:gd name="T1" fmla="*/ 17 h 18"/>
                  <a:gd name="T2" fmla="*/ 226 w 244"/>
                  <a:gd name="T3" fmla="*/ 17 h 18"/>
                  <a:gd name="T4" fmla="*/ 243 w 244"/>
                  <a:gd name="T5" fmla="*/ 0 h 18"/>
                  <a:gd name="T6" fmla="*/ 8 w 244"/>
                  <a:gd name="T7" fmla="*/ 0 h 18"/>
                  <a:gd name="T8" fmla="*/ 0 w 244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18">
                    <a:moveTo>
                      <a:pt x="0" y="17"/>
                    </a:moveTo>
                    <a:lnTo>
                      <a:pt x="226" y="17"/>
                    </a:lnTo>
                    <a:lnTo>
                      <a:pt x="243" y="0"/>
                    </a:lnTo>
                    <a:lnTo>
                      <a:pt x="8" y="0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A0A0A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974" y="1315"/>
                <a:ext cx="26" cy="489"/>
              </a:xfrm>
              <a:custGeom>
                <a:avLst/>
                <a:gdLst>
                  <a:gd name="T0" fmla="*/ 0 w 26"/>
                  <a:gd name="T1" fmla="*/ 0 h 489"/>
                  <a:gd name="T2" fmla="*/ 8 w 26"/>
                  <a:gd name="T3" fmla="*/ 9 h 489"/>
                  <a:gd name="T4" fmla="*/ 25 w 26"/>
                  <a:gd name="T5" fmla="*/ 160 h 489"/>
                  <a:gd name="T6" fmla="*/ 8 w 26"/>
                  <a:gd name="T7" fmla="*/ 177 h 489"/>
                  <a:gd name="T8" fmla="*/ 8 w 26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89">
                    <a:moveTo>
                      <a:pt x="0" y="0"/>
                    </a:moveTo>
                    <a:lnTo>
                      <a:pt x="8" y="9"/>
                    </a:lnTo>
                    <a:lnTo>
                      <a:pt x="25" y="160"/>
                    </a:lnTo>
                    <a:lnTo>
                      <a:pt x="8" y="177"/>
                    </a:lnTo>
                    <a:lnTo>
                      <a:pt x="8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4982" y="1315"/>
                <a:ext cx="18" cy="489"/>
              </a:xfrm>
              <a:custGeom>
                <a:avLst/>
                <a:gdLst>
                  <a:gd name="T0" fmla="*/ 0 w 18"/>
                  <a:gd name="T1" fmla="*/ 0 h 489"/>
                  <a:gd name="T2" fmla="*/ 9 w 18"/>
                  <a:gd name="T3" fmla="*/ 9 h 489"/>
                  <a:gd name="T4" fmla="*/ 17 w 18"/>
                  <a:gd name="T5" fmla="*/ 160 h 489"/>
                  <a:gd name="T6" fmla="*/ 9 w 18"/>
                  <a:gd name="T7" fmla="*/ 185 h 489"/>
                  <a:gd name="T8" fmla="*/ 9 w 18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89">
                    <a:moveTo>
                      <a:pt x="0" y="0"/>
                    </a:moveTo>
                    <a:lnTo>
                      <a:pt x="9" y="9"/>
                    </a:lnTo>
                    <a:lnTo>
                      <a:pt x="17" y="160"/>
                    </a:lnTo>
                    <a:lnTo>
                      <a:pt x="9" y="185"/>
                    </a:lnTo>
                    <a:lnTo>
                      <a:pt x="9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991" y="1315"/>
                <a:ext cx="18" cy="489"/>
              </a:xfrm>
              <a:custGeom>
                <a:avLst/>
                <a:gdLst>
                  <a:gd name="T0" fmla="*/ 0 w 18"/>
                  <a:gd name="T1" fmla="*/ 0 h 489"/>
                  <a:gd name="T2" fmla="*/ 8 w 18"/>
                  <a:gd name="T3" fmla="*/ 9 h 489"/>
                  <a:gd name="T4" fmla="*/ 17 w 18"/>
                  <a:gd name="T5" fmla="*/ 160 h 489"/>
                  <a:gd name="T6" fmla="*/ 8 w 18"/>
                  <a:gd name="T7" fmla="*/ 177 h 489"/>
                  <a:gd name="T8" fmla="*/ 8 w 18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89">
                    <a:moveTo>
                      <a:pt x="0" y="0"/>
                    </a:moveTo>
                    <a:lnTo>
                      <a:pt x="8" y="9"/>
                    </a:lnTo>
                    <a:lnTo>
                      <a:pt x="17" y="160"/>
                    </a:lnTo>
                    <a:lnTo>
                      <a:pt x="8" y="177"/>
                    </a:lnTo>
                    <a:lnTo>
                      <a:pt x="8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999" y="1315"/>
                <a:ext cx="18" cy="489"/>
              </a:xfrm>
              <a:custGeom>
                <a:avLst/>
                <a:gdLst>
                  <a:gd name="T0" fmla="*/ 0 w 18"/>
                  <a:gd name="T1" fmla="*/ 0 h 489"/>
                  <a:gd name="T2" fmla="*/ 9 w 18"/>
                  <a:gd name="T3" fmla="*/ 9 h 489"/>
                  <a:gd name="T4" fmla="*/ 17 w 18"/>
                  <a:gd name="T5" fmla="*/ 160 h 489"/>
                  <a:gd name="T6" fmla="*/ 9 w 18"/>
                  <a:gd name="T7" fmla="*/ 177 h 489"/>
                  <a:gd name="T8" fmla="*/ 9 w 18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89">
                    <a:moveTo>
                      <a:pt x="0" y="0"/>
                    </a:moveTo>
                    <a:lnTo>
                      <a:pt x="9" y="9"/>
                    </a:lnTo>
                    <a:lnTo>
                      <a:pt x="17" y="160"/>
                    </a:lnTo>
                    <a:lnTo>
                      <a:pt x="9" y="177"/>
                    </a:lnTo>
                    <a:lnTo>
                      <a:pt x="9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5008" y="1315"/>
                <a:ext cx="18" cy="489"/>
              </a:xfrm>
              <a:custGeom>
                <a:avLst/>
                <a:gdLst>
                  <a:gd name="T0" fmla="*/ 0 w 18"/>
                  <a:gd name="T1" fmla="*/ 0 h 489"/>
                  <a:gd name="T2" fmla="*/ 8 w 18"/>
                  <a:gd name="T3" fmla="*/ 9 h 489"/>
                  <a:gd name="T4" fmla="*/ 17 w 18"/>
                  <a:gd name="T5" fmla="*/ 160 h 489"/>
                  <a:gd name="T6" fmla="*/ 8 w 18"/>
                  <a:gd name="T7" fmla="*/ 177 h 489"/>
                  <a:gd name="T8" fmla="*/ 8 w 18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89">
                    <a:moveTo>
                      <a:pt x="0" y="0"/>
                    </a:moveTo>
                    <a:lnTo>
                      <a:pt x="8" y="9"/>
                    </a:lnTo>
                    <a:lnTo>
                      <a:pt x="17" y="160"/>
                    </a:lnTo>
                    <a:lnTo>
                      <a:pt x="8" y="177"/>
                    </a:lnTo>
                    <a:lnTo>
                      <a:pt x="8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016" y="1315"/>
                <a:ext cx="18" cy="489"/>
              </a:xfrm>
              <a:custGeom>
                <a:avLst/>
                <a:gdLst>
                  <a:gd name="T0" fmla="*/ 0 w 18"/>
                  <a:gd name="T1" fmla="*/ 0 h 489"/>
                  <a:gd name="T2" fmla="*/ 9 w 18"/>
                  <a:gd name="T3" fmla="*/ 9 h 489"/>
                  <a:gd name="T4" fmla="*/ 17 w 18"/>
                  <a:gd name="T5" fmla="*/ 160 h 489"/>
                  <a:gd name="T6" fmla="*/ 9 w 18"/>
                  <a:gd name="T7" fmla="*/ 177 h 489"/>
                  <a:gd name="T8" fmla="*/ 0 w 18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89">
                    <a:moveTo>
                      <a:pt x="0" y="0"/>
                    </a:moveTo>
                    <a:lnTo>
                      <a:pt x="9" y="9"/>
                    </a:lnTo>
                    <a:lnTo>
                      <a:pt x="17" y="160"/>
                    </a:lnTo>
                    <a:lnTo>
                      <a:pt x="9" y="177"/>
                    </a:lnTo>
                    <a:lnTo>
                      <a:pt x="0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5016" y="1315"/>
                <a:ext cx="26" cy="489"/>
              </a:xfrm>
              <a:custGeom>
                <a:avLst/>
                <a:gdLst>
                  <a:gd name="T0" fmla="*/ 0 w 26"/>
                  <a:gd name="T1" fmla="*/ 0 h 489"/>
                  <a:gd name="T2" fmla="*/ 9 w 26"/>
                  <a:gd name="T3" fmla="*/ 9 h 489"/>
                  <a:gd name="T4" fmla="*/ 25 w 26"/>
                  <a:gd name="T5" fmla="*/ 160 h 489"/>
                  <a:gd name="T6" fmla="*/ 9 w 26"/>
                  <a:gd name="T7" fmla="*/ 177 h 489"/>
                  <a:gd name="T8" fmla="*/ 9 w 26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89">
                    <a:moveTo>
                      <a:pt x="0" y="0"/>
                    </a:moveTo>
                    <a:lnTo>
                      <a:pt x="9" y="9"/>
                    </a:lnTo>
                    <a:lnTo>
                      <a:pt x="25" y="160"/>
                    </a:lnTo>
                    <a:lnTo>
                      <a:pt x="9" y="177"/>
                    </a:lnTo>
                    <a:lnTo>
                      <a:pt x="9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025" y="1315"/>
                <a:ext cx="17" cy="489"/>
              </a:xfrm>
              <a:custGeom>
                <a:avLst/>
                <a:gdLst>
                  <a:gd name="T0" fmla="*/ 0 w 17"/>
                  <a:gd name="T1" fmla="*/ 0 h 489"/>
                  <a:gd name="T2" fmla="*/ 8 w 17"/>
                  <a:gd name="T3" fmla="*/ 9 h 489"/>
                  <a:gd name="T4" fmla="*/ 16 w 17"/>
                  <a:gd name="T5" fmla="*/ 160 h 489"/>
                  <a:gd name="T6" fmla="*/ 8 w 17"/>
                  <a:gd name="T7" fmla="*/ 177 h 489"/>
                  <a:gd name="T8" fmla="*/ 8 w 17"/>
                  <a:gd name="T9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89">
                    <a:moveTo>
                      <a:pt x="0" y="0"/>
                    </a:moveTo>
                    <a:lnTo>
                      <a:pt x="8" y="9"/>
                    </a:lnTo>
                    <a:lnTo>
                      <a:pt x="16" y="160"/>
                    </a:lnTo>
                    <a:lnTo>
                      <a:pt x="8" y="177"/>
                    </a:lnTo>
                    <a:lnTo>
                      <a:pt x="8" y="48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5045" y="1538"/>
                <a:ext cx="143" cy="23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5045" y="1580"/>
                <a:ext cx="143" cy="4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5045" y="1631"/>
                <a:ext cx="143" cy="4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5045" y="1681"/>
                <a:ext cx="143" cy="4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6" name="Rectangle 75"/>
              <p:cNvSpPr>
                <a:spLocks noChangeArrowheads="1"/>
              </p:cNvSpPr>
              <p:nvPr/>
            </p:nvSpPr>
            <p:spPr bwMode="auto">
              <a:xfrm>
                <a:off x="5070" y="1589"/>
                <a:ext cx="93" cy="2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5070" y="1639"/>
                <a:ext cx="93" cy="2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8" name="Freeform 77"/>
              <p:cNvSpPr>
                <a:spLocks/>
              </p:cNvSpPr>
              <p:nvPr/>
            </p:nvSpPr>
            <p:spPr bwMode="auto">
              <a:xfrm>
                <a:off x="5133" y="1542"/>
                <a:ext cx="10" cy="35"/>
              </a:xfrm>
              <a:custGeom>
                <a:avLst/>
                <a:gdLst>
                  <a:gd name="T0" fmla="*/ 9 w 10"/>
                  <a:gd name="T1" fmla="*/ 0 h 35"/>
                  <a:gd name="T2" fmla="*/ 9 w 10"/>
                  <a:gd name="T3" fmla="*/ 34 h 35"/>
                  <a:gd name="T4" fmla="*/ 0 w 10"/>
                  <a:gd name="T5" fmla="*/ 9 h 35"/>
                  <a:gd name="T6" fmla="*/ 9 w 10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5">
                    <a:moveTo>
                      <a:pt x="9" y="0"/>
                    </a:moveTo>
                    <a:lnTo>
                      <a:pt x="9" y="34"/>
                    </a:lnTo>
                    <a:lnTo>
                      <a:pt x="0" y="9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5045" y="1538"/>
                <a:ext cx="143" cy="43"/>
              </a:xfrm>
              <a:prstGeom prst="rect">
                <a:avLst/>
              </a:prstGeom>
              <a:solidFill>
                <a:srgbClr val="A0A0A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0" name="Freeform 79"/>
              <p:cNvSpPr>
                <a:spLocks/>
              </p:cNvSpPr>
              <p:nvPr/>
            </p:nvSpPr>
            <p:spPr bwMode="auto">
              <a:xfrm>
                <a:off x="5108" y="1542"/>
                <a:ext cx="35" cy="10"/>
              </a:xfrm>
              <a:custGeom>
                <a:avLst/>
                <a:gdLst>
                  <a:gd name="T0" fmla="*/ 34 w 35"/>
                  <a:gd name="T1" fmla="*/ 0 h 10"/>
                  <a:gd name="T2" fmla="*/ 8 w 35"/>
                  <a:gd name="T3" fmla="*/ 0 h 10"/>
                  <a:gd name="T4" fmla="*/ 0 w 35"/>
                  <a:gd name="T5" fmla="*/ 9 h 10"/>
                  <a:gd name="T6" fmla="*/ 34 w 35"/>
                  <a:gd name="T7" fmla="*/ 9 h 10"/>
                  <a:gd name="T8" fmla="*/ 34 w 35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4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34" y="9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1" name="Freeform 80"/>
              <p:cNvSpPr>
                <a:spLocks/>
              </p:cNvSpPr>
              <p:nvPr/>
            </p:nvSpPr>
            <p:spPr bwMode="auto">
              <a:xfrm>
                <a:off x="5108" y="1559"/>
                <a:ext cx="76" cy="18"/>
              </a:xfrm>
              <a:custGeom>
                <a:avLst/>
                <a:gdLst>
                  <a:gd name="T0" fmla="*/ 75 w 76"/>
                  <a:gd name="T1" fmla="*/ 17 h 18"/>
                  <a:gd name="T2" fmla="*/ 8 w 76"/>
                  <a:gd name="T3" fmla="*/ 17 h 18"/>
                  <a:gd name="T4" fmla="*/ 0 w 76"/>
                  <a:gd name="T5" fmla="*/ 0 h 18"/>
                  <a:gd name="T6" fmla="*/ 67 w 76"/>
                  <a:gd name="T7" fmla="*/ 0 h 18"/>
                  <a:gd name="T8" fmla="*/ 75 w 76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8">
                    <a:moveTo>
                      <a:pt x="75" y="17"/>
                    </a:moveTo>
                    <a:lnTo>
                      <a:pt x="8" y="17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75" y="17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2" name="Freeform 81"/>
              <p:cNvSpPr>
                <a:spLocks/>
              </p:cNvSpPr>
              <p:nvPr/>
            </p:nvSpPr>
            <p:spPr bwMode="auto">
              <a:xfrm>
                <a:off x="5142" y="1551"/>
                <a:ext cx="42" cy="1"/>
              </a:xfrm>
              <a:custGeom>
                <a:avLst/>
                <a:gdLst>
                  <a:gd name="T0" fmla="*/ 41 w 42"/>
                  <a:gd name="T1" fmla="*/ 0 h 1"/>
                  <a:gd name="T2" fmla="*/ 0 w 42"/>
                  <a:gd name="T3" fmla="*/ 0 h 1"/>
                  <a:gd name="T4" fmla="*/ 33 w 42"/>
                  <a:gd name="T5" fmla="*/ 0 h 1"/>
                  <a:gd name="T6" fmla="*/ 41 w 4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">
                    <a:moveTo>
                      <a:pt x="41" y="0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3" name="Freeform 82"/>
              <p:cNvSpPr>
                <a:spLocks/>
              </p:cNvSpPr>
              <p:nvPr/>
            </p:nvSpPr>
            <p:spPr bwMode="auto">
              <a:xfrm>
                <a:off x="5175" y="1542"/>
                <a:ext cx="9" cy="35"/>
              </a:xfrm>
              <a:custGeom>
                <a:avLst/>
                <a:gdLst>
                  <a:gd name="T0" fmla="*/ 8 w 9"/>
                  <a:gd name="T1" fmla="*/ 0 h 35"/>
                  <a:gd name="T2" fmla="*/ 8 w 9"/>
                  <a:gd name="T3" fmla="*/ 34 h 35"/>
                  <a:gd name="T4" fmla="*/ 0 w 9"/>
                  <a:gd name="T5" fmla="*/ 9 h 35"/>
                  <a:gd name="T6" fmla="*/ 8 w 9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5">
                    <a:moveTo>
                      <a:pt x="8" y="0"/>
                    </a:moveTo>
                    <a:lnTo>
                      <a:pt x="8" y="34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146" y="1563"/>
                <a:ext cx="1" cy="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5" name="Freeform 84"/>
              <p:cNvSpPr>
                <a:spLocks/>
              </p:cNvSpPr>
              <p:nvPr/>
            </p:nvSpPr>
            <p:spPr bwMode="auto">
              <a:xfrm>
                <a:off x="5142" y="1542"/>
                <a:ext cx="9" cy="35"/>
              </a:xfrm>
              <a:custGeom>
                <a:avLst/>
                <a:gdLst>
                  <a:gd name="T0" fmla="*/ 8 w 9"/>
                  <a:gd name="T1" fmla="*/ 0 h 35"/>
                  <a:gd name="T2" fmla="*/ 0 w 9"/>
                  <a:gd name="T3" fmla="*/ 0 h 35"/>
                  <a:gd name="T4" fmla="*/ 0 w 9"/>
                  <a:gd name="T5" fmla="*/ 9 h 35"/>
                  <a:gd name="T6" fmla="*/ 0 w 9"/>
                  <a:gd name="T7" fmla="*/ 34 h 35"/>
                  <a:gd name="T8" fmla="*/ 0 w 9"/>
                  <a:gd name="T9" fmla="*/ 17 h 35"/>
                  <a:gd name="T10" fmla="*/ 8 w 9"/>
                  <a:gd name="T11" fmla="*/ 9 h 35"/>
                  <a:gd name="T12" fmla="*/ 8 w 9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5">
                    <a:moveTo>
                      <a:pt x="8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34"/>
                    </a:lnTo>
                    <a:lnTo>
                      <a:pt x="0" y="17"/>
                    </a:lnTo>
                    <a:lnTo>
                      <a:pt x="8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5142" y="1542"/>
                <a:ext cx="9" cy="35"/>
              </a:xfrm>
              <a:custGeom>
                <a:avLst/>
                <a:gdLst>
                  <a:gd name="T0" fmla="*/ 8 w 9"/>
                  <a:gd name="T1" fmla="*/ 0 h 35"/>
                  <a:gd name="T2" fmla="*/ 0 w 9"/>
                  <a:gd name="T3" fmla="*/ 0 h 35"/>
                  <a:gd name="T4" fmla="*/ 0 w 9"/>
                  <a:gd name="T5" fmla="*/ 9 h 35"/>
                  <a:gd name="T6" fmla="*/ 0 w 9"/>
                  <a:gd name="T7" fmla="*/ 34 h 35"/>
                  <a:gd name="T8" fmla="*/ 0 w 9"/>
                  <a:gd name="T9" fmla="*/ 17 h 35"/>
                  <a:gd name="T10" fmla="*/ 8 w 9"/>
                  <a:gd name="T11" fmla="*/ 9 h 35"/>
                  <a:gd name="T12" fmla="*/ 8 w 9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5">
                    <a:moveTo>
                      <a:pt x="8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34"/>
                    </a:lnTo>
                    <a:lnTo>
                      <a:pt x="0" y="17"/>
                    </a:lnTo>
                    <a:lnTo>
                      <a:pt x="8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5100" y="1610"/>
                <a:ext cx="43" cy="9"/>
              </a:xfrm>
              <a:custGeom>
                <a:avLst/>
                <a:gdLst>
                  <a:gd name="T0" fmla="*/ 0 w 43"/>
                  <a:gd name="T1" fmla="*/ 8 h 9"/>
                  <a:gd name="T2" fmla="*/ 0 w 43"/>
                  <a:gd name="T3" fmla="*/ 0 h 9"/>
                  <a:gd name="T4" fmla="*/ 33 w 43"/>
                  <a:gd name="T5" fmla="*/ 0 h 9"/>
                  <a:gd name="T6" fmla="*/ 42 w 43"/>
                  <a:gd name="T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9">
                    <a:moveTo>
                      <a:pt x="0" y="8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42" y="8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4999" y="1341"/>
                <a:ext cx="35" cy="43"/>
              </a:xfrm>
              <a:custGeom>
                <a:avLst/>
                <a:gdLst>
                  <a:gd name="T0" fmla="*/ 26 w 35"/>
                  <a:gd name="T1" fmla="*/ 0 h 43"/>
                  <a:gd name="T2" fmla="*/ 0 w 35"/>
                  <a:gd name="T3" fmla="*/ 0 h 43"/>
                  <a:gd name="T4" fmla="*/ 0 w 35"/>
                  <a:gd name="T5" fmla="*/ 42 h 43"/>
                  <a:gd name="T6" fmla="*/ 34 w 35"/>
                  <a:gd name="T7" fmla="*/ 42 h 43"/>
                  <a:gd name="T8" fmla="*/ 26 w 35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3">
                    <a:moveTo>
                      <a:pt x="26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34" y="42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4999" y="1408"/>
                <a:ext cx="35" cy="42"/>
              </a:xfrm>
              <a:custGeom>
                <a:avLst/>
                <a:gdLst>
                  <a:gd name="T0" fmla="*/ 34 w 35"/>
                  <a:gd name="T1" fmla="*/ 0 h 42"/>
                  <a:gd name="T2" fmla="*/ 0 w 35"/>
                  <a:gd name="T3" fmla="*/ 0 h 42"/>
                  <a:gd name="T4" fmla="*/ 0 w 35"/>
                  <a:gd name="T5" fmla="*/ 41 h 42"/>
                  <a:gd name="T6" fmla="*/ 34 w 35"/>
                  <a:gd name="T7" fmla="*/ 33 h 42"/>
                  <a:gd name="T8" fmla="*/ 34 w 35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4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34" y="33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0" name="Rectangle 89"/>
              <p:cNvSpPr>
                <a:spLocks noChangeArrowheads="1"/>
              </p:cNvSpPr>
              <p:nvPr/>
            </p:nvSpPr>
            <p:spPr bwMode="auto">
              <a:xfrm>
                <a:off x="5053" y="1403"/>
                <a:ext cx="143" cy="34"/>
              </a:xfrm>
              <a:prstGeom prst="rect">
                <a:avLst/>
              </a:prstGeom>
              <a:solidFill>
                <a:srgbClr val="60606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1" name="Rectangle 90"/>
              <p:cNvSpPr>
                <a:spLocks noChangeArrowheads="1"/>
              </p:cNvSpPr>
              <p:nvPr/>
            </p:nvSpPr>
            <p:spPr bwMode="auto">
              <a:xfrm>
                <a:off x="5075" y="1424"/>
                <a:ext cx="17" cy="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2" name="Rectangle 91"/>
              <p:cNvSpPr>
                <a:spLocks noChangeArrowheads="1"/>
              </p:cNvSpPr>
              <p:nvPr/>
            </p:nvSpPr>
            <p:spPr bwMode="auto">
              <a:xfrm>
                <a:off x="5108" y="1416"/>
                <a:ext cx="17" cy="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3" name="Oval 92"/>
              <p:cNvSpPr>
                <a:spLocks noChangeArrowheads="1"/>
              </p:cNvSpPr>
              <p:nvPr/>
            </p:nvSpPr>
            <p:spPr bwMode="auto">
              <a:xfrm>
                <a:off x="5058" y="1416"/>
                <a:ext cx="8" cy="16"/>
              </a:xfrm>
              <a:prstGeom prst="ellipse">
                <a:avLst/>
              </a:prstGeom>
              <a:solidFill>
                <a:srgbClr val="2020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04" y="2448"/>
              <a:ext cx="961" cy="337"/>
            </a:xfrm>
            <a:custGeom>
              <a:avLst/>
              <a:gdLst>
                <a:gd name="T0" fmla="*/ 0 w 961"/>
                <a:gd name="T1" fmla="*/ 168 h 337"/>
                <a:gd name="T2" fmla="*/ 192 w 961"/>
                <a:gd name="T3" fmla="*/ 336 h 337"/>
                <a:gd name="T4" fmla="*/ 192 w 961"/>
                <a:gd name="T5" fmla="*/ 252 h 337"/>
                <a:gd name="T6" fmla="*/ 768 w 961"/>
                <a:gd name="T7" fmla="*/ 252 h 337"/>
                <a:gd name="T8" fmla="*/ 768 w 961"/>
                <a:gd name="T9" fmla="*/ 336 h 337"/>
                <a:gd name="T10" fmla="*/ 960 w 961"/>
                <a:gd name="T11" fmla="*/ 168 h 337"/>
                <a:gd name="T12" fmla="*/ 768 w 961"/>
                <a:gd name="T13" fmla="*/ 0 h 337"/>
                <a:gd name="T14" fmla="*/ 768 w 961"/>
                <a:gd name="T15" fmla="*/ 84 h 337"/>
                <a:gd name="T16" fmla="*/ 192 w 961"/>
                <a:gd name="T17" fmla="*/ 84 h 337"/>
                <a:gd name="T18" fmla="*/ 192 w 961"/>
                <a:gd name="T19" fmla="*/ 0 h 337"/>
                <a:gd name="T20" fmla="*/ 0 w 961"/>
                <a:gd name="T21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1" h="337">
                  <a:moveTo>
                    <a:pt x="0" y="168"/>
                  </a:moveTo>
                  <a:lnTo>
                    <a:pt x="192" y="336"/>
                  </a:lnTo>
                  <a:lnTo>
                    <a:pt x="192" y="252"/>
                  </a:lnTo>
                  <a:lnTo>
                    <a:pt x="768" y="252"/>
                  </a:lnTo>
                  <a:lnTo>
                    <a:pt x="768" y="336"/>
                  </a:lnTo>
                  <a:lnTo>
                    <a:pt x="960" y="168"/>
                  </a:lnTo>
                  <a:lnTo>
                    <a:pt x="768" y="0"/>
                  </a:lnTo>
                  <a:lnTo>
                    <a:pt x="768" y="84"/>
                  </a:lnTo>
                  <a:lnTo>
                    <a:pt x="192" y="84"/>
                  </a:lnTo>
                  <a:lnTo>
                    <a:pt x="192" y="0"/>
                  </a:lnTo>
                  <a:lnTo>
                    <a:pt x="0" y="168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1764" y="1213"/>
              <a:ext cx="372" cy="637"/>
              <a:chOff x="1764" y="1213"/>
              <a:chExt cx="372" cy="637"/>
            </a:xfrm>
          </p:grpSpPr>
          <p:grpSp>
            <p:nvGrpSpPr>
              <p:cNvPr id="20" name="Group 19"/>
              <p:cNvGrpSpPr>
                <a:grpSpLocks/>
              </p:cNvGrpSpPr>
              <p:nvPr/>
            </p:nvGrpSpPr>
            <p:grpSpPr bwMode="auto">
              <a:xfrm>
                <a:off x="1764" y="1213"/>
                <a:ext cx="278" cy="312"/>
                <a:chOff x="1764" y="1213"/>
                <a:chExt cx="278" cy="312"/>
              </a:xfrm>
            </p:grpSpPr>
            <p:grpSp>
              <p:nvGrpSpPr>
                <p:cNvPr id="45" name="Group 44"/>
                <p:cNvGrpSpPr>
                  <a:grpSpLocks/>
                </p:cNvGrpSpPr>
                <p:nvPr/>
              </p:nvGrpSpPr>
              <p:grpSpPr bwMode="auto">
                <a:xfrm>
                  <a:off x="1764" y="1213"/>
                  <a:ext cx="118" cy="312"/>
                  <a:chOff x="1764" y="1213"/>
                  <a:chExt cx="118" cy="312"/>
                </a:xfrm>
              </p:grpSpPr>
              <p:sp>
                <p:nvSpPr>
                  <p:cNvPr id="54" name="Arc 188"/>
                  <p:cNvSpPr>
                    <a:spLocks/>
                  </p:cNvSpPr>
                  <p:nvPr/>
                </p:nvSpPr>
                <p:spPr bwMode="auto">
                  <a:xfrm>
                    <a:off x="1764" y="1213"/>
                    <a:ext cx="60" cy="312"/>
                  </a:xfrm>
                  <a:custGeom>
                    <a:avLst/>
                    <a:gdLst>
                      <a:gd name="G0" fmla="+- 21600 0 0"/>
                      <a:gd name="G1" fmla="+- 21014 0 0"/>
                      <a:gd name="G2" fmla="+- 21600 0 0"/>
                      <a:gd name="T0" fmla="*/ 15834 w 21600"/>
                      <a:gd name="T1" fmla="*/ 41830 h 41830"/>
                      <a:gd name="T2" fmla="*/ 16604 w 21600"/>
                      <a:gd name="T3" fmla="*/ 0 h 41830"/>
                      <a:gd name="T4" fmla="*/ 21600 w 21600"/>
                      <a:gd name="T5" fmla="*/ 21014 h 418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830" fill="none" extrusionOk="0">
                        <a:moveTo>
                          <a:pt x="15833" y="41830"/>
                        </a:moveTo>
                        <a:cubicBezTo>
                          <a:pt x="6477" y="39238"/>
                          <a:pt x="0" y="30722"/>
                          <a:pt x="0" y="21014"/>
                        </a:cubicBezTo>
                        <a:cubicBezTo>
                          <a:pt x="-1" y="11009"/>
                          <a:pt x="6870" y="2313"/>
                          <a:pt x="16603" y="-1"/>
                        </a:cubicBezTo>
                      </a:path>
                      <a:path w="21600" h="41830" stroke="0" extrusionOk="0">
                        <a:moveTo>
                          <a:pt x="15833" y="41830"/>
                        </a:moveTo>
                        <a:cubicBezTo>
                          <a:pt x="6477" y="39238"/>
                          <a:pt x="0" y="30722"/>
                          <a:pt x="0" y="21014"/>
                        </a:cubicBezTo>
                        <a:cubicBezTo>
                          <a:pt x="-1" y="11009"/>
                          <a:pt x="6870" y="2313"/>
                          <a:pt x="16603" y="-1"/>
                        </a:cubicBezTo>
                        <a:lnTo>
                          <a:pt x="21600" y="21014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55" name="Arc 189"/>
                  <p:cNvSpPr>
                    <a:spLocks/>
                  </p:cNvSpPr>
                  <p:nvPr/>
                </p:nvSpPr>
                <p:spPr bwMode="auto">
                  <a:xfrm>
                    <a:off x="1803" y="1239"/>
                    <a:ext cx="47" cy="257"/>
                  </a:xfrm>
                  <a:custGeom>
                    <a:avLst/>
                    <a:gdLst>
                      <a:gd name="G0" fmla="+- 21600 0 0"/>
                      <a:gd name="G1" fmla="+- 21006 0 0"/>
                      <a:gd name="G2" fmla="+- 21600 0 0"/>
                      <a:gd name="T0" fmla="*/ 15590 w 21600"/>
                      <a:gd name="T1" fmla="*/ 41753 h 41753"/>
                      <a:gd name="T2" fmla="*/ 16570 w 21600"/>
                      <a:gd name="T3" fmla="*/ 0 h 41753"/>
                      <a:gd name="T4" fmla="*/ 21600 w 21600"/>
                      <a:gd name="T5" fmla="*/ 21006 h 417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753" fill="none" extrusionOk="0">
                        <a:moveTo>
                          <a:pt x="15589" y="41753"/>
                        </a:moveTo>
                        <a:cubicBezTo>
                          <a:pt x="6355" y="39077"/>
                          <a:pt x="0" y="30620"/>
                          <a:pt x="0" y="21006"/>
                        </a:cubicBezTo>
                        <a:cubicBezTo>
                          <a:pt x="-1" y="11014"/>
                          <a:pt x="6852" y="2326"/>
                          <a:pt x="16569" y="-1"/>
                        </a:cubicBezTo>
                      </a:path>
                      <a:path w="21600" h="41753" stroke="0" extrusionOk="0">
                        <a:moveTo>
                          <a:pt x="15589" y="41753"/>
                        </a:moveTo>
                        <a:cubicBezTo>
                          <a:pt x="6355" y="39077"/>
                          <a:pt x="0" y="30620"/>
                          <a:pt x="0" y="21006"/>
                        </a:cubicBezTo>
                        <a:cubicBezTo>
                          <a:pt x="-1" y="11014"/>
                          <a:pt x="6852" y="2326"/>
                          <a:pt x="16569" y="-1"/>
                        </a:cubicBezTo>
                        <a:lnTo>
                          <a:pt x="21600" y="21006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56" name="Arc 190"/>
                  <p:cNvSpPr>
                    <a:spLocks/>
                  </p:cNvSpPr>
                  <p:nvPr/>
                </p:nvSpPr>
                <p:spPr bwMode="auto">
                  <a:xfrm>
                    <a:off x="1840" y="1266"/>
                    <a:ext cx="42" cy="210"/>
                  </a:xfrm>
                  <a:custGeom>
                    <a:avLst/>
                    <a:gdLst>
                      <a:gd name="G0" fmla="+- 21600 0 0"/>
                      <a:gd name="G1" fmla="+- 20991 0 0"/>
                      <a:gd name="G2" fmla="+- 21600 0 0"/>
                      <a:gd name="T0" fmla="*/ 15404 w 21600"/>
                      <a:gd name="T1" fmla="*/ 41683 h 41683"/>
                      <a:gd name="T2" fmla="*/ 16509 w 21600"/>
                      <a:gd name="T3" fmla="*/ 0 h 41683"/>
                      <a:gd name="T4" fmla="*/ 21600 w 21600"/>
                      <a:gd name="T5" fmla="*/ 20991 h 416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683" fill="none" extrusionOk="0">
                        <a:moveTo>
                          <a:pt x="15403" y="41683"/>
                        </a:moveTo>
                        <a:cubicBezTo>
                          <a:pt x="6262" y="38945"/>
                          <a:pt x="0" y="30533"/>
                          <a:pt x="0" y="20991"/>
                        </a:cubicBezTo>
                        <a:cubicBezTo>
                          <a:pt x="-1" y="11022"/>
                          <a:pt x="6821" y="2349"/>
                          <a:pt x="16508" y="-1"/>
                        </a:cubicBezTo>
                      </a:path>
                      <a:path w="21600" h="41683" stroke="0" extrusionOk="0">
                        <a:moveTo>
                          <a:pt x="15403" y="41683"/>
                        </a:moveTo>
                        <a:cubicBezTo>
                          <a:pt x="6262" y="38945"/>
                          <a:pt x="0" y="30533"/>
                          <a:pt x="0" y="20991"/>
                        </a:cubicBezTo>
                        <a:cubicBezTo>
                          <a:pt x="-1" y="11022"/>
                          <a:pt x="6821" y="2349"/>
                          <a:pt x="16508" y="-1"/>
                        </a:cubicBezTo>
                        <a:lnTo>
                          <a:pt x="21600" y="20991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</p:grpSp>
            <p:grpSp>
              <p:nvGrpSpPr>
                <p:cNvPr id="46" name="Group 45"/>
                <p:cNvGrpSpPr>
                  <a:grpSpLocks/>
                </p:cNvGrpSpPr>
                <p:nvPr/>
              </p:nvGrpSpPr>
              <p:grpSpPr bwMode="auto">
                <a:xfrm>
                  <a:off x="1874" y="1286"/>
                  <a:ext cx="95" cy="182"/>
                  <a:chOff x="1874" y="1286"/>
                  <a:chExt cx="95" cy="182"/>
                </a:xfrm>
              </p:grpSpPr>
              <p:sp>
                <p:nvSpPr>
                  <p:cNvPr id="51" name="Arc 192"/>
                  <p:cNvSpPr>
                    <a:spLocks/>
                  </p:cNvSpPr>
                  <p:nvPr/>
                </p:nvSpPr>
                <p:spPr bwMode="auto">
                  <a:xfrm>
                    <a:off x="1874" y="1286"/>
                    <a:ext cx="46" cy="182"/>
                  </a:xfrm>
                  <a:custGeom>
                    <a:avLst/>
                    <a:gdLst>
                      <a:gd name="G0" fmla="+- 21600 0 0"/>
                      <a:gd name="G1" fmla="+- 20989 0 0"/>
                      <a:gd name="G2" fmla="+- 21600 0 0"/>
                      <a:gd name="T0" fmla="*/ 15455 w 21600"/>
                      <a:gd name="T1" fmla="*/ 41697 h 41697"/>
                      <a:gd name="T2" fmla="*/ 16500 w 21600"/>
                      <a:gd name="T3" fmla="*/ 0 h 41697"/>
                      <a:gd name="T4" fmla="*/ 21600 w 21600"/>
                      <a:gd name="T5" fmla="*/ 20989 h 416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697" fill="none" extrusionOk="0">
                        <a:moveTo>
                          <a:pt x="15455" y="41696"/>
                        </a:moveTo>
                        <a:cubicBezTo>
                          <a:pt x="6287" y="38976"/>
                          <a:pt x="0" y="30551"/>
                          <a:pt x="0" y="20989"/>
                        </a:cubicBezTo>
                        <a:cubicBezTo>
                          <a:pt x="-1" y="11024"/>
                          <a:pt x="6816" y="2352"/>
                          <a:pt x="16499" y="-1"/>
                        </a:cubicBezTo>
                      </a:path>
                      <a:path w="21600" h="41697" stroke="0" extrusionOk="0">
                        <a:moveTo>
                          <a:pt x="15455" y="41696"/>
                        </a:moveTo>
                        <a:cubicBezTo>
                          <a:pt x="6287" y="38976"/>
                          <a:pt x="0" y="30551"/>
                          <a:pt x="0" y="20989"/>
                        </a:cubicBezTo>
                        <a:cubicBezTo>
                          <a:pt x="-1" y="11024"/>
                          <a:pt x="6816" y="2352"/>
                          <a:pt x="16499" y="-1"/>
                        </a:cubicBezTo>
                        <a:lnTo>
                          <a:pt x="21600" y="20989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52" name="Arc 193"/>
                  <p:cNvSpPr>
                    <a:spLocks/>
                  </p:cNvSpPr>
                  <p:nvPr/>
                </p:nvSpPr>
                <p:spPr bwMode="auto">
                  <a:xfrm>
                    <a:off x="1907" y="1304"/>
                    <a:ext cx="35" cy="150"/>
                  </a:xfrm>
                  <a:custGeom>
                    <a:avLst/>
                    <a:gdLst>
                      <a:gd name="G0" fmla="+- 21600 0 0"/>
                      <a:gd name="G1" fmla="+- 20894 0 0"/>
                      <a:gd name="G2" fmla="+- 21600 0 0"/>
                      <a:gd name="T0" fmla="*/ 15983 w 21600"/>
                      <a:gd name="T1" fmla="*/ 41751 h 41751"/>
                      <a:gd name="T2" fmla="*/ 16121 w 21600"/>
                      <a:gd name="T3" fmla="*/ 0 h 41751"/>
                      <a:gd name="T4" fmla="*/ 21600 w 21600"/>
                      <a:gd name="T5" fmla="*/ 20894 h 417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751" fill="none" extrusionOk="0">
                        <a:moveTo>
                          <a:pt x="15983" y="41750"/>
                        </a:moveTo>
                        <a:cubicBezTo>
                          <a:pt x="6552" y="39211"/>
                          <a:pt x="0" y="30660"/>
                          <a:pt x="0" y="20894"/>
                        </a:cubicBezTo>
                        <a:cubicBezTo>
                          <a:pt x="-1" y="11074"/>
                          <a:pt x="6623" y="2491"/>
                          <a:pt x="16121" y="0"/>
                        </a:cubicBezTo>
                      </a:path>
                      <a:path w="21600" h="41751" stroke="0" extrusionOk="0">
                        <a:moveTo>
                          <a:pt x="15983" y="41750"/>
                        </a:moveTo>
                        <a:cubicBezTo>
                          <a:pt x="6552" y="39211"/>
                          <a:pt x="0" y="30660"/>
                          <a:pt x="0" y="20894"/>
                        </a:cubicBezTo>
                        <a:cubicBezTo>
                          <a:pt x="-1" y="11074"/>
                          <a:pt x="6623" y="2491"/>
                          <a:pt x="16121" y="0"/>
                        </a:cubicBezTo>
                        <a:lnTo>
                          <a:pt x="21600" y="20894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53" name="Arc 194"/>
                  <p:cNvSpPr>
                    <a:spLocks/>
                  </p:cNvSpPr>
                  <p:nvPr/>
                </p:nvSpPr>
                <p:spPr bwMode="auto">
                  <a:xfrm>
                    <a:off x="1939" y="1318"/>
                    <a:ext cx="30" cy="115"/>
                  </a:xfrm>
                  <a:custGeom>
                    <a:avLst/>
                    <a:gdLst>
                      <a:gd name="G0" fmla="+- 21600 0 0"/>
                      <a:gd name="G1" fmla="+- 20847 0 0"/>
                      <a:gd name="G2" fmla="+- 21600 0 0"/>
                      <a:gd name="T0" fmla="*/ 15096 w 21600"/>
                      <a:gd name="T1" fmla="*/ 41444 h 41444"/>
                      <a:gd name="T2" fmla="*/ 15947 w 21600"/>
                      <a:gd name="T3" fmla="*/ 0 h 41444"/>
                      <a:gd name="T4" fmla="*/ 21600 w 21600"/>
                      <a:gd name="T5" fmla="*/ 20847 h 414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444" fill="none" extrusionOk="0">
                        <a:moveTo>
                          <a:pt x="15095" y="41444"/>
                        </a:moveTo>
                        <a:cubicBezTo>
                          <a:pt x="6109" y="38606"/>
                          <a:pt x="0" y="30270"/>
                          <a:pt x="0" y="20847"/>
                        </a:cubicBezTo>
                        <a:cubicBezTo>
                          <a:pt x="-1" y="11094"/>
                          <a:pt x="6534" y="2552"/>
                          <a:pt x="15946" y="-1"/>
                        </a:cubicBezTo>
                      </a:path>
                      <a:path w="21600" h="41444" stroke="0" extrusionOk="0">
                        <a:moveTo>
                          <a:pt x="15095" y="41444"/>
                        </a:moveTo>
                        <a:cubicBezTo>
                          <a:pt x="6109" y="38606"/>
                          <a:pt x="0" y="30270"/>
                          <a:pt x="0" y="20847"/>
                        </a:cubicBezTo>
                        <a:cubicBezTo>
                          <a:pt x="-1" y="11094"/>
                          <a:pt x="6534" y="2552"/>
                          <a:pt x="15946" y="-1"/>
                        </a:cubicBezTo>
                        <a:lnTo>
                          <a:pt x="21600" y="20847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</p:grpSp>
            <p:sp>
              <p:nvSpPr>
                <p:cNvPr id="47" name="Arc 195"/>
                <p:cNvSpPr>
                  <a:spLocks/>
                </p:cNvSpPr>
                <p:nvPr/>
              </p:nvSpPr>
              <p:spPr bwMode="auto">
                <a:xfrm>
                  <a:off x="1967" y="1336"/>
                  <a:ext cx="24" cy="95"/>
                </a:xfrm>
                <a:custGeom>
                  <a:avLst/>
                  <a:gdLst>
                    <a:gd name="G0" fmla="+- 21600 0 0"/>
                    <a:gd name="G1" fmla="+- 20719 0 0"/>
                    <a:gd name="G2" fmla="+- 21600 0 0"/>
                    <a:gd name="T0" fmla="*/ 15257 w 21600"/>
                    <a:gd name="T1" fmla="*/ 41367 h 41367"/>
                    <a:gd name="T2" fmla="*/ 15495 w 21600"/>
                    <a:gd name="T3" fmla="*/ 0 h 41367"/>
                    <a:gd name="T4" fmla="*/ 21600 w 21600"/>
                    <a:gd name="T5" fmla="*/ 20719 h 4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367" fill="none" extrusionOk="0">
                      <a:moveTo>
                        <a:pt x="15257" y="41366"/>
                      </a:moveTo>
                      <a:cubicBezTo>
                        <a:pt x="6189" y="38581"/>
                        <a:pt x="0" y="30205"/>
                        <a:pt x="0" y="20719"/>
                      </a:cubicBezTo>
                      <a:cubicBezTo>
                        <a:pt x="-1" y="11141"/>
                        <a:pt x="6307" y="2706"/>
                        <a:pt x="15494" y="-1"/>
                      </a:cubicBezTo>
                    </a:path>
                    <a:path w="21600" h="41367" stroke="0" extrusionOk="0">
                      <a:moveTo>
                        <a:pt x="15257" y="41366"/>
                      </a:moveTo>
                      <a:cubicBezTo>
                        <a:pt x="6189" y="38581"/>
                        <a:pt x="0" y="30205"/>
                        <a:pt x="0" y="20719"/>
                      </a:cubicBezTo>
                      <a:cubicBezTo>
                        <a:pt x="-1" y="11141"/>
                        <a:pt x="6307" y="2706"/>
                        <a:pt x="15494" y="-1"/>
                      </a:cubicBezTo>
                      <a:lnTo>
                        <a:pt x="21600" y="20719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48" name="Arc 196"/>
                <p:cNvSpPr>
                  <a:spLocks/>
                </p:cNvSpPr>
                <p:nvPr/>
              </p:nvSpPr>
              <p:spPr bwMode="auto">
                <a:xfrm>
                  <a:off x="1999" y="1347"/>
                  <a:ext cx="16" cy="69"/>
                </a:xfrm>
                <a:custGeom>
                  <a:avLst/>
                  <a:gdLst>
                    <a:gd name="G0" fmla="+- 21600 0 0"/>
                    <a:gd name="G1" fmla="+- 20919 0 0"/>
                    <a:gd name="G2" fmla="+- 21600 0 0"/>
                    <a:gd name="T0" fmla="*/ 14815 w 21600"/>
                    <a:gd name="T1" fmla="*/ 41426 h 41426"/>
                    <a:gd name="T2" fmla="*/ 16221 w 21600"/>
                    <a:gd name="T3" fmla="*/ 0 h 41426"/>
                    <a:gd name="T4" fmla="*/ 21600 w 21600"/>
                    <a:gd name="T5" fmla="*/ 20919 h 41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426" fill="none" extrusionOk="0">
                      <a:moveTo>
                        <a:pt x="14815" y="41425"/>
                      </a:moveTo>
                      <a:cubicBezTo>
                        <a:pt x="5971" y="38499"/>
                        <a:pt x="0" y="30233"/>
                        <a:pt x="0" y="20919"/>
                      </a:cubicBezTo>
                      <a:cubicBezTo>
                        <a:pt x="-1" y="11061"/>
                        <a:pt x="6673" y="2454"/>
                        <a:pt x="16220" y="-1"/>
                      </a:cubicBezTo>
                    </a:path>
                    <a:path w="21600" h="41426" stroke="0" extrusionOk="0">
                      <a:moveTo>
                        <a:pt x="14815" y="41425"/>
                      </a:moveTo>
                      <a:cubicBezTo>
                        <a:pt x="5971" y="38499"/>
                        <a:pt x="0" y="30233"/>
                        <a:pt x="0" y="20919"/>
                      </a:cubicBezTo>
                      <a:cubicBezTo>
                        <a:pt x="-1" y="11061"/>
                        <a:pt x="6673" y="2454"/>
                        <a:pt x="16220" y="-1"/>
                      </a:cubicBezTo>
                      <a:lnTo>
                        <a:pt x="21600" y="20919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49" name="Arc 197"/>
                <p:cNvSpPr>
                  <a:spLocks/>
                </p:cNvSpPr>
                <p:nvPr/>
              </p:nvSpPr>
              <p:spPr bwMode="auto">
                <a:xfrm>
                  <a:off x="2024" y="1362"/>
                  <a:ext cx="10" cy="42"/>
                </a:xfrm>
                <a:custGeom>
                  <a:avLst/>
                  <a:gdLst>
                    <a:gd name="G0" fmla="+- 21600 0 0"/>
                    <a:gd name="G1" fmla="+- 20689 0 0"/>
                    <a:gd name="G2" fmla="+- 21600 0 0"/>
                    <a:gd name="T0" fmla="*/ 15124 w 21600"/>
                    <a:gd name="T1" fmla="*/ 41295 h 41295"/>
                    <a:gd name="T2" fmla="*/ 15393 w 21600"/>
                    <a:gd name="T3" fmla="*/ 0 h 41295"/>
                    <a:gd name="T4" fmla="*/ 21600 w 21600"/>
                    <a:gd name="T5" fmla="*/ 20689 h 41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295" fill="none" extrusionOk="0">
                      <a:moveTo>
                        <a:pt x="15123" y="41295"/>
                      </a:moveTo>
                      <a:cubicBezTo>
                        <a:pt x="6123" y="38466"/>
                        <a:pt x="0" y="30123"/>
                        <a:pt x="0" y="20689"/>
                      </a:cubicBezTo>
                      <a:cubicBezTo>
                        <a:pt x="-1" y="11150"/>
                        <a:pt x="6256" y="2741"/>
                        <a:pt x="15393" y="0"/>
                      </a:cubicBezTo>
                    </a:path>
                    <a:path w="21600" h="41295" stroke="0" extrusionOk="0">
                      <a:moveTo>
                        <a:pt x="15123" y="41295"/>
                      </a:moveTo>
                      <a:cubicBezTo>
                        <a:pt x="6123" y="38466"/>
                        <a:pt x="0" y="30123"/>
                        <a:pt x="0" y="20689"/>
                      </a:cubicBezTo>
                      <a:cubicBezTo>
                        <a:pt x="-1" y="11150"/>
                        <a:pt x="6256" y="2741"/>
                        <a:pt x="15393" y="0"/>
                      </a:cubicBezTo>
                      <a:lnTo>
                        <a:pt x="21600" y="20689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50" name="Arc 198"/>
                <p:cNvSpPr>
                  <a:spLocks/>
                </p:cNvSpPr>
                <p:nvPr/>
              </p:nvSpPr>
              <p:spPr bwMode="auto">
                <a:xfrm>
                  <a:off x="2041" y="1382"/>
                  <a:ext cx="1" cy="7"/>
                </a:xfrm>
                <a:custGeom>
                  <a:avLst/>
                  <a:gdLst>
                    <a:gd name="G0" fmla="+- 21600 0 0"/>
                    <a:gd name="G1" fmla="+- 11982 0 0"/>
                    <a:gd name="G2" fmla="+- 21600 0 0"/>
                    <a:gd name="T0" fmla="*/ 1545 w 21600"/>
                    <a:gd name="T1" fmla="*/ 20004 h 20004"/>
                    <a:gd name="T2" fmla="*/ 3628 w 21600"/>
                    <a:gd name="T3" fmla="*/ 0 h 20004"/>
                    <a:gd name="T4" fmla="*/ 21600 w 21600"/>
                    <a:gd name="T5" fmla="*/ 11982 h 20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0004" fill="none" extrusionOk="0">
                      <a:moveTo>
                        <a:pt x="1544" y="20004"/>
                      </a:moveTo>
                      <a:cubicBezTo>
                        <a:pt x="524" y="17452"/>
                        <a:pt x="0" y="14729"/>
                        <a:pt x="0" y="11982"/>
                      </a:cubicBezTo>
                      <a:cubicBezTo>
                        <a:pt x="-1" y="7717"/>
                        <a:pt x="1262" y="3548"/>
                        <a:pt x="3628" y="0"/>
                      </a:cubicBezTo>
                    </a:path>
                    <a:path w="21600" h="20004" stroke="0" extrusionOk="0">
                      <a:moveTo>
                        <a:pt x="1544" y="20004"/>
                      </a:moveTo>
                      <a:cubicBezTo>
                        <a:pt x="524" y="17452"/>
                        <a:pt x="0" y="14729"/>
                        <a:pt x="0" y="11982"/>
                      </a:cubicBezTo>
                      <a:cubicBezTo>
                        <a:pt x="-1" y="7717"/>
                        <a:pt x="1262" y="3548"/>
                        <a:pt x="3628" y="0"/>
                      </a:cubicBezTo>
                      <a:lnTo>
                        <a:pt x="21600" y="11982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21" name="Group 20"/>
              <p:cNvGrpSpPr>
                <a:grpSpLocks/>
              </p:cNvGrpSpPr>
              <p:nvPr/>
            </p:nvGrpSpPr>
            <p:grpSpPr bwMode="auto">
              <a:xfrm>
                <a:off x="1961" y="1347"/>
                <a:ext cx="175" cy="503"/>
                <a:chOff x="1961" y="1347"/>
                <a:chExt cx="175" cy="503"/>
              </a:xfrm>
            </p:grpSpPr>
            <p:grpSp>
              <p:nvGrpSpPr>
                <p:cNvPr id="22" name="Group 21"/>
                <p:cNvGrpSpPr>
                  <a:grpSpLocks/>
                </p:cNvGrpSpPr>
                <p:nvPr/>
              </p:nvGrpSpPr>
              <p:grpSpPr bwMode="auto">
                <a:xfrm>
                  <a:off x="1961" y="1505"/>
                  <a:ext cx="175" cy="333"/>
                  <a:chOff x="1961" y="1505"/>
                  <a:chExt cx="175" cy="333"/>
                </a:xfrm>
              </p:grpSpPr>
              <p:grpSp>
                <p:nvGrpSpPr>
                  <p:cNvPr id="30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1961" y="1518"/>
                    <a:ext cx="102" cy="316"/>
                    <a:chOff x="1961" y="1518"/>
                    <a:chExt cx="102" cy="316"/>
                  </a:xfrm>
                </p:grpSpPr>
                <p:sp>
                  <p:nvSpPr>
                    <p:cNvPr id="38" name="Line 2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18" y="1529"/>
                      <a:ext cx="12" cy="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39" name="Line 20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00" y="1518"/>
                      <a:ext cx="26" cy="8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0" name="Line 2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01" y="1613"/>
                      <a:ext cx="49" cy="9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1" name="Line 20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61" y="1707"/>
                      <a:ext cx="85" cy="12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2" name="Line 2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81" y="1742"/>
                      <a:ext cx="82" cy="6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3" name="Line 20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76" y="1579"/>
                      <a:ext cx="58" cy="15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  <p:sp>
                  <p:nvSpPr>
                    <p:cNvPr id="44" name="Line 2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18" y="1549"/>
                      <a:ext cx="20" cy="33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IN"/>
                    </a:p>
                  </p:txBody>
                </p:sp>
              </p:grpSp>
              <p:sp>
                <p:nvSpPr>
                  <p:cNvPr id="31" name="Line 20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92" y="1689"/>
                    <a:ext cx="14" cy="149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32" name="Line 210"/>
                  <p:cNvSpPr>
                    <a:spLocks noChangeShapeType="1"/>
                  </p:cNvSpPr>
                  <p:nvPr/>
                </p:nvSpPr>
                <p:spPr bwMode="auto">
                  <a:xfrm>
                    <a:off x="2076" y="1616"/>
                    <a:ext cx="34" cy="72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33" name="Line 2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2" y="1507"/>
                    <a:ext cx="4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34" name="Line 2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2" y="1505"/>
                    <a:ext cx="0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35" name="Line 213"/>
                  <p:cNvSpPr>
                    <a:spLocks noChangeShapeType="1"/>
                  </p:cNvSpPr>
                  <p:nvPr/>
                </p:nvSpPr>
                <p:spPr bwMode="auto">
                  <a:xfrm>
                    <a:off x="2068" y="1550"/>
                    <a:ext cx="7" cy="18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36" name="Line 2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79" y="1570"/>
                    <a:ext cx="0" cy="167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37" name="Line 215"/>
                  <p:cNvSpPr>
                    <a:spLocks noChangeShapeType="1"/>
                  </p:cNvSpPr>
                  <p:nvPr/>
                </p:nvSpPr>
                <p:spPr bwMode="auto">
                  <a:xfrm>
                    <a:off x="2090" y="1742"/>
                    <a:ext cx="46" cy="28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</p:grpSp>
            <p:grpSp>
              <p:nvGrpSpPr>
                <p:cNvPr id="23" name="Group 22"/>
                <p:cNvGrpSpPr>
                  <a:grpSpLocks/>
                </p:cNvGrpSpPr>
                <p:nvPr/>
              </p:nvGrpSpPr>
              <p:grpSpPr bwMode="auto">
                <a:xfrm>
                  <a:off x="1976" y="1347"/>
                  <a:ext cx="138" cy="503"/>
                  <a:chOff x="1976" y="1347"/>
                  <a:chExt cx="138" cy="503"/>
                </a:xfrm>
              </p:grpSpPr>
              <p:sp>
                <p:nvSpPr>
                  <p:cNvPr id="25" name="Line 2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76" y="1347"/>
                    <a:ext cx="13" cy="501"/>
                  </a:xfrm>
                  <a:prstGeom prst="line">
                    <a:avLst/>
                  </a:prstGeom>
                  <a:noFill/>
                  <a:ln w="254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26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2051" y="1425"/>
                    <a:ext cx="0" cy="365"/>
                  </a:xfrm>
                  <a:prstGeom prst="line">
                    <a:avLst/>
                  </a:prstGeom>
                  <a:noFill/>
                  <a:ln w="254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27" name="Line 2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0" y="1755"/>
                    <a:ext cx="2" cy="95"/>
                  </a:xfrm>
                  <a:prstGeom prst="line">
                    <a:avLst/>
                  </a:prstGeom>
                  <a:noFill/>
                  <a:ln w="254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28" name="Line 220"/>
                  <p:cNvSpPr>
                    <a:spLocks noChangeShapeType="1"/>
                  </p:cNvSpPr>
                  <p:nvPr/>
                </p:nvSpPr>
                <p:spPr bwMode="auto">
                  <a:xfrm>
                    <a:off x="2071" y="1422"/>
                    <a:ext cx="43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  <p:sp>
                <p:nvSpPr>
                  <p:cNvPr id="29" name="Line 221"/>
                  <p:cNvSpPr>
                    <a:spLocks noChangeShapeType="1"/>
                  </p:cNvSpPr>
                  <p:nvPr/>
                </p:nvSpPr>
                <p:spPr bwMode="auto">
                  <a:xfrm>
                    <a:off x="1979" y="1818"/>
                    <a:ext cx="67" cy="1"/>
                  </a:xfrm>
                  <a:prstGeom prst="line">
                    <a:avLst/>
                  </a:prstGeom>
                  <a:noFill/>
                  <a:ln w="254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IN"/>
                  </a:p>
                </p:txBody>
              </p:sp>
            </p:grpSp>
            <p:sp>
              <p:nvSpPr>
                <p:cNvPr id="24" name="Oval 23"/>
                <p:cNvSpPr>
                  <a:spLocks noChangeArrowheads="1"/>
                </p:cNvSpPr>
                <p:nvPr/>
              </p:nvSpPr>
              <p:spPr bwMode="auto">
                <a:xfrm>
                  <a:off x="2003" y="1362"/>
                  <a:ext cx="58" cy="5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</p:grp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704" y="2493"/>
              <a:ext cx="515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en-US" sz="2000">
                  <a:solidFill>
                    <a:schemeClr val="bg1"/>
                  </a:solidFill>
                </a:rPr>
                <a:t>HTTP</a:t>
              </a: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40" y="2448"/>
              <a:ext cx="961" cy="337"/>
            </a:xfrm>
            <a:custGeom>
              <a:avLst/>
              <a:gdLst>
                <a:gd name="T0" fmla="*/ 0 w 961"/>
                <a:gd name="T1" fmla="*/ 168 h 337"/>
                <a:gd name="T2" fmla="*/ 192 w 961"/>
                <a:gd name="T3" fmla="*/ 336 h 337"/>
                <a:gd name="T4" fmla="*/ 192 w 961"/>
                <a:gd name="T5" fmla="*/ 252 h 337"/>
                <a:gd name="T6" fmla="*/ 768 w 961"/>
                <a:gd name="T7" fmla="*/ 252 h 337"/>
                <a:gd name="T8" fmla="*/ 768 w 961"/>
                <a:gd name="T9" fmla="*/ 336 h 337"/>
                <a:gd name="T10" fmla="*/ 960 w 961"/>
                <a:gd name="T11" fmla="*/ 168 h 337"/>
                <a:gd name="T12" fmla="*/ 768 w 961"/>
                <a:gd name="T13" fmla="*/ 0 h 337"/>
                <a:gd name="T14" fmla="*/ 768 w 961"/>
                <a:gd name="T15" fmla="*/ 84 h 337"/>
                <a:gd name="T16" fmla="*/ 192 w 961"/>
                <a:gd name="T17" fmla="*/ 84 h 337"/>
                <a:gd name="T18" fmla="*/ 192 w 961"/>
                <a:gd name="T19" fmla="*/ 0 h 337"/>
                <a:gd name="T20" fmla="*/ 0 w 961"/>
                <a:gd name="T21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1" h="337">
                  <a:moveTo>
                    <a:pt x="0" y="168"/>
                  </a:moveTo>
                  <a:lnTo>
                    <a:pt x="192" y="336"/>
                  </a:lnTo>
                  <a:lnTo>
                    <a:pt x="192" y="252"/>
                  </a:lnTo>
                  <a:lnTo>
                    <a:pt x="768" y="252"/>
                  </a:lnTo>
                  <a:lnTo>
                    <a:pt x="768" y="336"/>
                  </a:lnTo>
                  <a:lnTo>
                    <a:pt x="960" y="168"/>
                  </a:lnTo>
                  <a:lnTo>
                    <a:pt x="768" y="0"/>
                  </a:lnTo>
                  <a:lnTo>
                    <a:pt x="768" y="84"/>
                  </a:lnTo>
                  <a:lnTo>
                    <a:pt x="192" y="84"/>
                  </a:lnTo>
                  <a:lnTo>
                    <a:pt x="192" y="0"/>
                  </a:lnTo>
                  <a:lnTo>
                    <a:pt x="0" y="168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522" y="2493"/>
              <a:ext cx="825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en-US" sz="2000">
                  <a:solidFill>
                    <a:schemeClr val="bg1"/>
                  </a:solidFill>
                </a:rPr>
                <a:t>WSP/WTP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933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600837"/>
              </p:ext>
            </p:extLst>
          </p:nvPr>
        </p:nvGraphicFramePr>
        <p:xfrm>
          <a:off x="131763" y="863600"/>
          <a:ext cx="1156717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/>
                        <a:t>Mobile Computing Technology</a:t>
                      </a:r>
                      <a:r>
                        <a:rPr lang="en-IN" sz="2000" kern="1200" dirty="0"/>
                        <a:t>, Applications and service creation , </a:t>
                      </a:r>
                      <a:r>
                        <a:rPr lang="en-IN" sz="2000" kern="1200" dirty="0" err="1"/>
                        <a:t>Asoke</a:t>
                      </a:r>
                      <a:r>
                        <a:rPr lang="en-IN" sz="2000" kern="1200" dirty="0"/>
                        <a:t> K </a:t>
                      </a:r>
                      <a:r>
                        <a:rPr lang="en-IN" sz="2000" kern="1200" dirty="0" err="1"/>
                        <a:t>Telukder</a:t>
                      </a:r>
                      <a:r>
                        <a:rPr lang="en-IN" sz="2000" kern="1200" dirty="0"/>
                        <a:t>, </a:t>
                      </a:r>
                      <a:r>
                        <a:rPr lang="en-IN" sz="2000" kern="1200" dirty="0" err="1"/>
                        <a:t>Roopa</a:t>
                      </a:r>
                      <a:r>
                        <a:rPr lang="en-IN" sz="2000" kern="1200" dirty="0"/>
                        <a:t> R </a:t>
                      </a:r>
                      <a:r>
                        <a:rPr lang="en-IN" sz="2000" kern="1200" dirty="0" err="1"/>
                        <a:t>Yavagal</a:t>
                      </a:r>
                      <a:r>
                        <a:rPr lang="en-IN" sz="2000" kern="1200" dirty="0"/>
                        <a:t> by TMH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Web: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https://www.electronics-notes.com/</a:t>
                      </a:r>
                      <a:endParaRPr lang="en-IN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62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Unit-3:</a:t>
            </a:r>
            <a:br>
              <a:rPr lang="en-IN" dirty="0"/>
            </a:br>
            <a:r>
              <a:rPr lang="en-IN" sz="4400" dirty="0"/>
              <a:t>Multiple access in Wireless System 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swati.sharma@darshan.ac.in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(O)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Prof.Swati</a:t>
            </a:r>
            <a:r>
              <a:rPr lang="en-IN" dirty="0"/>
              <a:t> R Sharma</a:t>
            </a:r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705581" y="37795"/>
            <a:ext cx="4646358" cy="73465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Mobile Computing Wireless Communication</a:t>
            </a:r>
          </a:p>
          <a:p>
            <a:r>
              <a:rPr lang="en-US" b="1" dirty="0">
                <a:latin typeface="+mj-lt"/>
              </a:rPr>
              <a:t>(MCWC)</a:t>
            </a:r>
          </a:p>
          <a:p>
            <a:r>
              <a:rPr lang="en-US" b="1" dirty="0">
                <a:latin typeface="+mj-lt"/>
              </a:rPr>
              <a:t>GTU # 2170710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078" y="3505855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12121">
                    <a:lumMod val="90000"/>
                    <a:lumOff val="1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PART-3 : Wi-MAX and Mobile IP</a:t>
            </a:r>
          </a:p>
        </p:txBody>
      </p:sp>
    </p:spTree>
    <p:extLst>
      <p:ext uri="{BB962C8B-B14F-4D97-AF65-F5344CB8AC3E}">
        <p14:creationId xmlns:p14="http://schemas.microsoft.com/office/powerpoint/2010/main" val="299104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Cordless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4"/>
            <a:ext cx="8084973" cy="5590565"/>
          </a:xfrm>
        </p:spPr>
        <p:txBody>
          <a:bodyPr/>
          <a:lstStyle/>
          <a:p>
            <a:r>
              <a:rPr lang="en-US" dirty="0"/>
              <a:t>Cordless system is a general term of </a:t>
            </a:r>
            <a:r>
              <a:rPr lang="en-US" dirty="0">
                <a:solidFill>
                  <a:srgbClr val="5430AA"/>
                </a:solidFill>
              </a:rPr>
              <a:t>cordless telephones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cordless telecommunication systems</a:t>
            </a:r>
            <a:r>
              <a:rPr lang="en-US" dirty="0"/>
              <a:t>.</a:t>
            </a:r>
          </a:p>
          <a:p>
            <a:r>
              <a:rPr lang="en-US" dirty="0"/>
              <a:t>Cord means a wire, so, a cordless system means </a:t>
            </a:r>
            <a:r>
              <a:rPr lang="en-US" dirty="0">
                <a:solidFill>
                  <a:srgbClr val="5430AA"/>
                </a:solidFill>
              </a:rPr>
              <a:t>wireless system.  </a:t>
            </a:r>
          </a:p>
          <a:p>
            <a:pPr fontAlgn="base"/>
            <a:r>
              <a:rPr lang="en-IN" dirty="0"/>
              <a:t>A cordless telephone is known as a </a:t>
            </a:r>
            <a:r>
              <a:rPr lang="en-IN" dirty="0">
                <a:solidFill>
                  <a:srgbClr val="5430AA"/>
                </a:solidFill>
              </a:rPr>
              <a:t>portable telephone </a:t>
            </a:r>
            <a:r>
              <a:rPr lang="en-IN" dirty="0"/>
              <a:t>and it acts as a </a:t>
            </a:r>
            <a:r>
              <a:rPr lang="en-IN" dirty="0">
                <a:solidFill>
                  <a:srgbClr val="5430AA"/>
                </a:solidFill>
              </a:rPr>
              <a:t>standard phone</a:t>
            </a:r>
            <a:r>
              <a:rPr lang="en-IN" dirty="0"/>
              <a:t>. </a:t>
            </a:r>
          </a:p>
          <a:p>
            <a:pPr fontAlgn="base"/>
            <a:r>
              <a:rPr lang="en-IN" dirty="0"/>
              <a:t>A base station communicates with the cordless handset through </a:t>
            </a:r>
            <a:r>
              <a:rPr lang="en-IN" dirty="0">
                <a:solidFill>
                  <a:srgbClr val="5430AA"/>
                </a:solidFill>
              </a:rPr>
              <a:t>radio waves</a:t>
            </a:r>
            <a:r>
              <a:rPr lang="en-IN" dirty="0"/>
              <a:t>, and this usually only works within a </a:t>
            </a:r>
            <a:r>
              <a:rPr lang="en-IN" dirty="0">
                <a:solidFill>
                  <a:srgbClr val="5430AA"/>
                </a:solidFill>
              </a:rPr>
              <a:t>limited range </a:t>
            </a:r>
            <a:r>
              <a:rPr lang="en-IN" dirty="0"/>
              <a:t>like residence or office.</a:t>
            </a:r>
          </a:p>
          <a:p>
            <a:pPr fontAlgn="base"/>
            <a:r>
              <a:rPr lang="en-IN" dirty="0">
                <a:solidFill>
                  <a:srgbClr val="5430AA"/>
                </a:solidFill>
              </a:rPr>
              <a:t>Example</a:t>
            </a:r>
            <a:r>
              <a:rPr lang="en-IN" dirty="0"/>
              <a:t>: Digital Enhanced Cordless Telecommunications (</a:t>
            </a:r>
            <a:r>
              <a:rPr lang="en-IN" dirty="0">
                <a:solidFill>
                  <a:srgbClr val="5430AA"/>
                </a:solidFill>
              </a:rPr>
              <a:t>DECT</a:t>
            </a:r>
            <a:r>
              <a:rPr lang="en-IN" dirty="0"/>
              <a:t>) Phone</a:t>
            </a:r>
          </a:p>
        </p:txBody>
      </p:sp>
      <p:pic>
        <p:nvPicPr>
          <p:cNvPr id="1026" name="Picture 2" descr="Old Phones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3" y="863444"/>
            <a:ext cx="35528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Local Loop - WLL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28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Local Loop - WLL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058930" cy="5590565"/>
          </a:xfrm>
        </p:spPr>
        <p:txBody>
          <a:bodyPr/>
          <a:lstStyle/>
          <a:p>
            <a:r>
              <a:rPr lang="en-US" b="1" dirty="0"/>
              <a:t>WLL</a:t>
            </a:r>
            <a:r>
              <a:rPr lang="en-US" dirty="0"/>
              <a:t> is a system that connects subscribers to the local telephone station </a:t>
            </a:r>
            <a:r>
              <a:rPr lang="en-US" dirty="0">
                <a:solidFill>
                  <a:srgbClr val="5430AA"/>
                </a:solidFill>
              </a:rPr>
              <a:t>wirelessly</a:t>
            </a:r>
            <a:r>
              <a:rPr lang="en-US" dirty="0"/>
              <a:t>.  </a:t>
            </a:r>
          </a:p>
          <a:p>
            <a:r>
              <a:rPr lang="en-IN" dirty="0"/>
              <a:t>In telephone, a loop is circuit line from subscriber’s phone to line-terminating equipment at the central office.</a:t>
            </a:r>
          </a:p>
          <a:p>
            <a:r>
              <a:rPr lang="en-IN" dirty="0">
                <a:solidFill>
                  <a:srgbClr val="5430AA"/>
                </a:solidFill>
              </a:rPr>
              <a:t>Implementation</a:t>
            </a:r>
            <a:r>
              <a:rPr lang="en-IN" dirty="0"/>
              <a:t> of a local loop especially in rural areas used to remain a risk for many operators due to </a:t>
            </a:r>
            <a:r>
              <a:rPr lang="en-IN" dirty="0">
                <a:solidFill>
                  <a:srgbClr val="5430AA"/>
                </a:solidFill>
              </a:rPr>
              <a:t>fewer users </a:t>
            </a:r>
            <a:r>
              <a:rPr lang="en-IN" dirty="0"/>
              <a:t>and </a:t>
            </a:r>
            <a:r>
              <a:rPr lang="en-IN" dirty="0">
                <a:solidFill>
                  <a:srgbClr val="5430AA"/>
                </a:solidFill>
              </a:rPr>
              <a:t>increased</a:t>
            </a:r>
            <a:r>
              <a:rPr lang="en-IN" dirty="0"/>
              <a:t> cost of materials. </a:t>
            </a:r>
          </a:p>
          <a:p>
            <a:r>
              <a:rPr lang="en-IN" dirty="0"/>
              <a:t>So, Wireless local loop (WLL) has introduced which </a:t>
            </a:r>
            <a:r>
              <a:rPr lang="en-IN" dirty="0">
                <a:solidFill>
                  <a:srgbClr val="5430AA"/>
                </a:solidFill>
              </a:rPr>
              <a:t>solves</a:t>
            </a:r>
            <a:r>
              <a:rPr lang="en-IN" dirty="0"/>
              <a:t> most of these problems.</a:t>
            </a:r>
          </a:p>
          <a:p>
            <a:r>
              <a:rPr lang="en-IN" dirty="0"/>
              <a:t>It is also known as </a:t>
            </a:r>
            <a:r>
              <a:rPr lang="en-IN" dirty="0">
                <a:solidFill>
                  <a:srgbClr val="5430AA"/>
                </a:solidFill>
              </a:rPr>
              <a:t>fixed wireless systems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pic>
        <p:nvPicPr>
          <p:cNvPr id="2050" name="Picture 2" descr="Wireless Local Loop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764" r="7213"/>
          <a:stretch/>
        </p:blipFill>
        <p:spPr bwMode="auto">
          <a:xfrm>
            <a:off x="6429829" y="1796895"/>
            <a:ext cx="5630993" cy="27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WLL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945769" cy="5590565"/>
          </a:xfrm>
        </p:spPr>
        <p:txBody>
          <a:bodyPr/>
          <a:lstStyle/>
          <a:p>
            <a:pPr fontAlgn="base"/>
            <a:r>
              <a:rPr lang="en-IN" dirty="0"/>
              <a:t>It </a:t>
            </a:r>
            <a:r>
              <a:rPr lang="en-IN" dirty="0">
                <a:solidFill>
                  <a:srgbClr val="5430AA"/>
                </a:solidFill>
              </a:rPr>
              <a:t>eliminates</a:t>
            </a:r>
            <a:r>
              <a:rPr lang="en-IN" dirty="0"/>
              <a:t> the first mile or last mile construction of the network connection.</a:t>
            </a:r>
          </a:p>
          <a:p>
            <a:pPr fontAlgn="base"/>
            <a:r>
              <a:rPr lang="en-IN" dirty="0"/>
              <a:t>No use of conventional </a:t>
            </a:r>
            <a:r>
              <a:rPr lang="en-IN" dirty="0">
                <a:solidFill>
                  <a:srgbClr val="5430AA"/>
                </a:solidFill>
              </a:rPr>
              <a:t>copper wires</a:t>
            </a:r>
            <a:r>
              <a:rPr lang="en-IN" dirty="0"/>
              <a:t>, thus </a:t>
            </a:r>
            <a:r>
              <a:rPr lang="en-IN" dirty="0">
                <a:solidFill>
                  <a:srgbClr val="5430AA"/>
                </a:solidFill>
              </a:rPr>
              <a:t>Low cost</a:t>
            </a:r>
          </a:p>
          <a:p>
            <a:pPr fontAlgn="base"/>
            <a:r>
              <a:rPr lang="en-IN" dirty="0">
                <a:solidFill>
                  <a:srgbClr val="5430AA"/>
                </a:solidFill>
              </a:rPr>
              <a:t>Highly secured </a:t>
            </a:r>
            <a:r>
              <a:rPr lang="en-IN" dirty="0"/>
              <a:t>due to digital encryption techniques used in wireless communication.</a:t>
            </a:r>
          </a:p>
          <a:p>
            <a:pPr fontAlgn="base"/>
            <a:r>
              <a:rPr lang="en-IN" dirty="0">
                <a:solidFill>
                  <a:srgbClr val="5430AA"/>
                </a:solidFill>
              </a:rPr>
              <a:t>Highly scalable </a:t>
            </a:r>
            <a:r>
              <a:rPr lang="en-IN" dirty="0"/>
              <a:t>as it doesn’t require the installation of more wires for scaling it.</a:t>
            </a:r>
          </a:p>
          <a:p>
            <a:endParaRPr lang="en-IN" dirty="0"/>
          </a:p>
        </p:txBody>
      </p:sp>
      <p:pic>
        <p:nvPicPr>
          <p:cNvPr id="3074" name="Picture 2" descr="Wireless Local Loop Unit ppt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21354" r="5370" b="14964"/>
          <a:stretch/>
        </p:blipFill>
        <p:spPr bwMode="auto">
          <a:xfrm>
            <a:off x="6477000" y="1314449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42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WLL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Internet connection via modem</a:t>
            </a:r>
          </a:p>
          <a:p>
            <a:pPr fontAlgn="base"/>
            <a:r>
              <a:rPr lang="en-IN" dirty="0"/>
              <a:t>Data service</a:t>
            </a:r>
          </a:p>
          <a:p>
            <a:pPr fontAlgn="base"/>
            <a:r>
              <a:rPr lang="en-IN" dirty="0"/>
              <a:t>Voice service</a:t>
            </a:r>
          </a:p>
          <a:p>
            <a:pPr fontAlgn="base"/>
            <a:r>
              <a:rPr lang="en-IN" dirty="0"/>
              <a:t>Fax service</a:t>
            </a:r>
          </a:p>
          <a:p>
            <a:endParaRPr lang="en-IN" dirty="0"/>
          </a:p>
        </p:txBody>
      </p:sp>
      <p:pic>
        <p:nvPicPr>
          <p:cNvPr id="4" name="Picture 2" descr="Wireless Local Loop Unit ppt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21354" r="5370" b="14964"/>
          <a:stretch/>
        </p:blipFill>
        <p:spPr bwMode="auto">
          <a:xfrm>
            <a:off x="4876800" y="1314449"/>
            <a:ext cx="7315200" cy="412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7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WiMAX and IEEE 802.16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601418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5160</TotalTime>
  <Words>2109</Words>
  <Application>Microsoft Office PowerPoint</Application>
  <PresentationFormat>Widescreen</PresentationFormat>
  <Paragraphs>268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Wingdings 3</vt:lpstr>
      <vt:lpstr>Calibri</vt:lpstr>
      <vt:lpstr>Times New Roman</vt:lpstr>
      <vt:lpstr>Roboto Light</vt:lpstr>
      <vt:lpstr>Wingdings</vt:lpstr>
      <vt:lpstr>Roboto Condensed</vt:lpstr>
      <vt:lpstr>Roboto Condensed Light</vt:lpstr>
      <vt:lpstr>Tahoma</vt:lpstr>
      <vt:lpstr>Arial</vt:lpstr>
      <vt:lpstr>VIdeo Lecture 16x9 Light Template</vt:lpstr>
      <vt:lpstr>1_VIdeo Lecture 16x9 Light Template</vt:lpstr>
      <vt:lpstr>Unit-3: Multiple access in Wireless System  </vt:lpstr>
      <vt:lpstr>Wireless System Operations  Wi-MAX</vt:lpstr>
      <vt:lpstr>Cordless System</vt:lpstr>
      <vt:lpstr>Cordless System</vt:lpstr>
      <vt:lpstr>Wireless Local Loop - WLL</vt:lpstr>
      <vt:lpstr>Wireless Local Loop - WLL</vt:lpstr>
      <vt:lpstr>Advantages of WLL</vt:lpstr>
      <vt:lpstr>Features of WLL</vt:lpstr>
      <vt:lpstr>WiMAX and IEEE 802.16 </vt:lpstr>
      <vt:lpstr>WiMAX and IEEE 802.16 </vt:lpstr>
      <vt:lpstr>IEEE Standards</vt:lpstr>
      <vt:lpstr>Sub-standards of IEEE 802.16</vt:lpstr>
      <vt:lpstr>IEEE 802.16 </vt:lpstr>
      <vt:lpstr>Deployment of WiMax – IEEE 802.16</vt:lpstr>
      <vt:lpstr>Mobile IP</vt:lpstr>
      <vt:lpstr>WiFi vs WiMAX</vt:lpstr>
      <vt:lpstr>WiFi vs WiMAX</vt:lpstr>
      <vt:lpstr>Mobile IP</vt:lpstr>
      <vt:lpstr>Mobile IP</vt:lpstr>
      <vt:lpstr>Mobile IP Topology</vt:lpstr>
      <vt:lpstr>Mobile IP</vt:lpstr>
      <vt:lpstr>PowerPoint Presentation</vt:lpstr>
      <vt:lpstr>Working of Mobile IP</vt:lpstr>
      <vt:lpstr>Working of Mobile IP: Discovery </vt:lpstr>
      <vt:lpstr>Working of Mobile IP: Registration Process</vt:lpstr>
      <vt:lpstr>Working of Mobile IP: Tunneling</vt:lpstr>
      <vt:lpstr>Mobile IP: Features</vt:lpstr>
      <vt:lpstr>Wireless Application Protocol</vt:lpstr>
      <vt:lpstr>Wireless Application Protocol</vt:lpstr>
      <vt:lpstr>WAP Protocol Stack</vt:lpstr>
      <vt:lpstr>WAP Protocol Stack</vt:lpstr>
      <vt:lpstr>Comparing with Internet Model</vt:lpstr>
      <vt:lpstr>WAP Architecture</vt:lpstr>
      <vt:lpstr>References</vt:lpstr>
      <vt:lpstr>Unit-3: Multiple access in Wireless System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Naimish Vadodariya</cp:lastModifiedBy>
  <cp:revision>755</cp:revision>
  <dcterms:created xsi:type="dcterms:W3CDTF">2020-06-13T06:07:05Z</dcterms:created>
  <dcterms:modified xsi:type="dcterms:W3CDTF">2020-10-06T13:51:44Z</dcterms:modified>
  <cp:contentStatus/>
</cp:coreProperties>
</file>